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4" r:id="rId1"/>
  </p:sldMasterIdLst>
  <p:notesMasterIdLst>
    <p:notesMasterId r:id="rId35"/>
  </p:notesMasterIdLst>
  <p:sldIdLst>
    <p:sldId id="256" r:id="rId2"/>
    <p:sldId id="257" r:id="rId3"/>
    <p:sldId id="280" r:id="rId4"/>
    <p:sldId id="269" r:id="rId5"/>
    <p:sldId id="271" r:id="rId6"/>
    <p:sldId id="258" r:id="rId7"/>
    <p:sldId id="259" r:id="rId8"/>
    <p:sldId id="270" r:id="rId9"/>
    <p:sldId id="278" r:id="rId10"/>
    <p:sldId id="279" r:id="rId11"/>
    <p:sldId id="277" r:id="rId12"/>
    <p:sldId id="260" r:id="rId13"/>
    <p:sldId id="261" r:id="rId14"/>
    <p:sldId id="262" r:id="rId15"/>
    <p:sldId id="263" r:id="rId16"/>
    <p:sldId id="264" r:id="rId17"/>
    <p:sldId id="265" r:id="rId18"/>
    <p:sldId id="266" r:id="rId19"/>
    <p:sldId id="267" r:id="rId20"/>
    <p:sldId id="268" r:id="rId21"/>
    <p:sldId id="274" r:id="rId22"/>
    <p:sldId id="272" r:id="rId23"/>
    <p:sldId id="273" r:id="rId24"/>
    <p:sldId id="275" r:id="rId25"/>
    <p:sldId id="281" r:id="rId26"/>
    <p:sldId id="282" r:id="rId27"/>
    <p:sldId id="283" r:id="rId28"/>
    <p:sldId id="285" r:id="rId29"/>
    <p:sldId id="288" r:id="rId30"/>
    <p:sldId id="286" r:id="rId31"/>
    <p:sldId id="284" r:id="rId32"/>
    <p:sldId id="287" r:id="rId33"/>
    <p:sldId id="27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81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1D401E-4557-4821-B30A-FF7006FF9E15}"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6294D43-5BEB-4837-A6FD-A87A22F9A0CD}">
      <dgm:prSet/>
      <dgm:spPr/>
      <dgm:t>
        <a:bodyPr/>
        <a:lstStyle/>
        <a:p>
          <a:pPr>
            <a:defRPr b="1"/>
          </a:pPr>
          <a:r>
            <a:rPr lang="en-US"/>
            <a:t>1. Standardized the dataset.</a:t>
          </a:r>
        </a:p>
      </dgm:t>
    </dgm:pt>
    <dgm:pt modelId="{9549150B-A955-4805-AD84-8FEACCD81CBA}" type="parTrans" cxnId="{E1019934-B890-42D7-90D1-46201AED9FC0}">
      <dgm:prSet/>
      <dgm:spPr/>
      <dgm:t>
        <a:bodyPr/>
        <a:lstStyle/>
        <a:p>
          <a:endParaRPr lang="en-US"/>
        </a:p>
      </dgm:t>
    </dgm:pt>
    <dgm:pt modelId="{2E80EA7C-0774-44CC-BE15-08620C397CA4}" type="sibTrans" cxnId="{E1019934-B890-42D7-90D1-46201AED9FC0}">
      <dgm:prSet/>
      <dgm:spPr/>
      <dgm:t>
        <a:bodyPr/>
        <a:lstStyle/>
        <a:p>
          <a:endParaRPr lang="en-US"/>
        </a:p>
      </dgm:t>
    </dgm:pt>
    <dgm:pt modelId="{77978953-500E-49C5-831C-7B419D5DE9C1}">
      <dgm:prSet/>
      <dgm:spPr/>
      <dgm:t>
        <a:bodyPr/>
        <a:lstStyle/>
        <a:p>
          <a:pPr>
            <a:defRPr b="1"/>
          </a:pPr>
          <a:r>
            <a:rPr lang="en-US"/>
            <a:t>2. Construct more features by known features</a:t>
          </a:r>
        </a:p>
      </dgm:t>
    </dgm:pt>
    <dgm:pt modelId="{1938068F-9918-41CE-87CC-89BC2C7B9428}" type="parTrans" cxnId="{1980635F-CB47-4A73-8025-F378BE300EE4}">
      <dgm:prSet/>
      <dgm:spPr/>
      <dgm:t>
        <a:bodyPr/>
        <a:lstStyle/>
        <a:p>
          <a:endParaRPr lang="en-US"/>
        </a:p>
      </dgm:t>
    </dgm:pt>
    <dgm:pt modelId="{C254CD56-CEEC-4B53-AA80-2FF8C14B0CFB}" type="sibTrans" cxnId="{1980635F-CB47-4A73-8025-F378BE300EE4}">
      <dgm:prSet/>
      <dgm:spPr/>
      <dgm:t>
        <a:bodyPr/>
        <a:lstStyle/>
        <a:p>
          <a:endParaRPr lang="en-US"/>
        </a:p>
      </dgm:t>
    </dgm:pt>
    <dgm:pt modelId="{BA0BE3CB-5EC3-4430-8E11-28C81E1C0ADB}">
      <dgm:prSet/>
      <dgm:spPr/>
      <dgm:t>
        <a:bodyPr/>
        <a:lstStyle/>
        <a:p>
          <a:r>
            <a:rPr lang="en-US"/>
            <a:t>A. We can use the Euclidean distance to measure the distance from the actual point to the coordinate origin. This gives us the features of the Euclidean distance.</a:t>
          </a:r>
        </a:p>
      </dgm:t>
    </dgm:pt>
    <dgm:pt modelId="{EB31BD68-B7FF-4FF9-BE2F-64F2CDF30338}" type="parTrans" cxnId="{97F8A880-9452-49D6-A565-C061D1E0FB57}">
      <dgm:prSet/>
      <dgm:spPr/>
      <dgm:t>
        <a:bodyPr/>
        <a:lstStyle/>
        <a:p>
          <a:endParaRPr lang="en-US"/>
        </a:p>
      </dgm:t>
    </dgm:pt>
    <dgm:pt modelId="{1694F7D0-C6E4-4683-B46A-262AA803C760}" type="sibTrans" cxnId="{97F8A880-9452-49D6-A565-C061D1E0FB57}">
      <dgm:prSet/>
      <dgm:spPr/>
      <dgm:t>
        <a:bodyPr/>
        <a:lstStyle/>
        <a:p>
          <a:endParaRPr lang="en-US"/>
        </a:p>
      </dgm:t>
    </dgm:pt>
    <dgm:pt modelId="{397D0F6F-1DD6-4C24-8F55-1516842CE716}">
      <dgm:prSet/>
      <dgm:spPr/>
      <dgm:t>
        <a:bodyPr/>
        <a:lstStyle/>
        <a:p>
          <a:r>
            <a:rPr lang="en-US"/>
            <a:t>B. In addition to the Euclidean distance, we can also calculate the angle from the predicted point to the origin.</a:t>
          </a:r>
        </a:p>
      </dgm:t>
    </dgm:pt>
    <dgm:pt modelId="{8A162FCA-2A40-4D1A-BB10-F7BE36F57292}" type="parTrans" cxnId="{EA6011B8-2C6A-4694-B11A-AC34DD43E06B}">
      <dgm:prSet/>
      <dgm:spPr/>
      <dgm:t>
        <a:bodyPr/>
        <a:lstStyle/>
        <a:p>
          <a:endParaRPr lang="en-US"/>
        </a:p>
      </dgm:t>
    </dgm:pt>
    <dgm:pt modelId="{84710113-C383-41D8-964B-012B5CBB1477}" type="sibTrans" cxnId="{EA6011B8-2C6A-4694-B11A-AC34DD43E06B}">
      <dgm:prSet/>
      <dgm:spPr/>
      <dgm:t>
        <a:bodyPr/>
        <a:lstStyle/>
        <a:p>
          <a:endParaRPr lang="en-US"/>
        </a:p>
      </dgm:t>
    </dgm:pt>
    <dgm:pt modelId="{8186A00F-BB36-4998-A491-18C9A3EE8922}">
      <dgm:prSet/>
      <dgm:spPr/>
      <dgm:t>
        <a:bodyPr/>
        <a:lstStyle/>
        <a:p>
          <a:pPr>
            <a:defRPr b="1"/>
          </a:pPr>
          <a:r>
            <a:rPr lang="en-US" dirty="0"/>
            <a:t>3. Calculate model accuracy by </a:t>
          </a:r>
          <a:r>
            <a:rPr lang="zh-CN" dirty="0"/>
            <a:t>‘</a:t>
          </a:r>
          <a:r>
            <a:rPr lang="en-US" dirty="0"/>
            <a:t>explained variance score</a:t>
          </a:r>
          <a:r>
            <a:rPr lang="zh-CN" dirty="0"/>
            <a:t>’</a:t>
          </a:r>
          <a:r>
            <a:rPr lang="en-US" altLang="zh-CN" dirty="0"/>
            <a:t>and ‘R^2 score’</a:t>
          </a:r>
          <a:endParaRPr lang="en-US" dirty="0"/>
        </a:p>
      </dgm:t>
    </dgm:pt>
    <dgm:pt modelId="{094D401C-3DB7-4CFF-9C53-C69BD1772894}" type="parTrans" cxnId="{3002F107-0DEF-41BB-8462-0F415FA7EF2E}">
      <dgm:prSet/>
      <dgm:spPr/>
      <dgm:t>
        <a:bodyPr/>
        <a:lstStyle/>
        <a:p>
          <a:endParaRPr lang="en-US"/>
        </a:p>
      </dgm:t>
    </dgm:pt>
    <dgm:pt modelId="{CEC32FE8-0844-4957-863B-0B0781B5808E}" type="sibTrans" cxnId="{3002F107-0DEF-41BB-8462-0F415FA7EF2E}">
      <dgm:prSet/>
      <dgm:spPr/>
      <dgm:t>
        <a:bodyPr/>
        <a:lstStyle/>
        <a:p>
          <a:endParaRPr lang="en-US"/>
        </a:p>
      </dgm:t>
    </dgm:pt>
    <dgm:pt modelId="{89A5295B-D32B-433D-B981-CACA57D8472C}" type="pres">
      <dgm:prSet presAssocID="{CA1D401E-4557-4821-B30A-FF7006FF9E15}" presName="root" presStyleCnt="0">
        <dgm:presLayoutVars>
          <dgm:dir/>
          <dgm:resizeHandles val="exact"/>
        </dgm:presLayoutVars>
      </dgm:prSet>
      <dgm:spPr/>
    </dgm:pt>
    <dgm:pt modelId="{1D796108-1B3A-4398-9685-573BA3067795}" type="pres">
      <dgm:prSet presAssocID="{96294D43-5BEB-4837-A6FD-A87A22F9A0CD}" presName="compNode" presStyleCnt="0"/>
      <dgm:spPr/>
    </dgm:pt>
    <dgm:pt modelId="{7B9DBF00-F15C-4FD3-98AE-34E6751D49E0}" type="pres">
      <dgm:prSet presAssocID="{96294D43-5BEB-4837-A6FD-A87A22F9A0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資料庫"/>
        </a:ext>
      </dgm:extLst>
    </dgm:pt>
    <dgm:pt modelId="{9E2C21CF-2FFC-4C60-937A-EFB4BC0F4A08}" type="pres">
      <dgm:prSet presAssocID="{96294D43-5BEB-4837-A6FD-A87A22F9A0CD}" presName="iconSpace" presStyleCnt="0"/>
      <dgm:spPr/>
    </dgm:pt>
    <dgm:pt modelId="{5C5DCD25-9ED4-4716-8FAC-E21A886D86B2}" type="pres">
      <dgm:prSet presAssocID="{96294D43-5BEB-4837-A6FD-A87A22F9A0CD}" presName="parTx" presStyleLbl="revTx" presStyleIdx="0" presStyleCnt="6">
        <dgm:presLayoutVars>
          <dgm:chMax val="0"/>
          <dgm:chPref val="0"/>
        </dgm:presLayoutVars>
      </dgm:prSet>
      <dgm:spPr/>
    </dgm:pt>
    <dgm:pt modelId="{1A78C4D5-4926-4BE6-BFD4-67839C016DB3}" type="pres">
      <dgm:prSet presAssocID="{96294D43-5BEB-4837-A6FD-A87A22F9A0CD}" presName="txSpace" presStyleCnt="0"/>
      <dgm:spPr/>
    </dgm:pt>
    <dgm:pt modelId="{F489DE8D-E1AF-43E5-BED3-077CE0003330}" type="pres">
      <dgm:prSet presAssocID="{96294D43-5BEB-4837-A6FD-A87A22F9A0CD}" presName="desTx" presStyleLbl="revTx" presStyleIdx="1" presStyleCnt="6">
        <dgm:presLayoutVars/>
      </dgm:prSet>
      <dgm:spPr/>
    </dgm:pt>
    <dgm:pt modelId="{76B8A709-EAE0-40E0-AA8A-942F348565D1}" type="pres">
      <dgm:prSet presAssocID="{2E80EA7C-0774-44CC-BE15-08620C397CA4}" presName="sibTrans" presStyleCnt="0"/>
      <dgm:spPr/>
    </dgm:pt>
    <dgm:pt modelId="{B07AFC13-41D2-417E-B656-0D1C3D54E952}" type="pres">
      <dgm:prSet presAssocID="{77978953-500E-49C5-831C-7B419D5DE9C1}" presName="compNode" presStyleCnt="0"/>
      <dgm:spPr/>
    </dgm:pt>
    <dgm:pt modelId="{2AD41CB6-D942-47E2-8BC3-A39580DC6795}" type="pres">
      <dgm:prSet presAssocID="{77978953-500E-49C5-831C-7B419D5DE9C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wing Compass"/>
        </a:ext>
      </dgm:extLst>
    </dgm:pt>
    <dgm:pt modelId="{E553A97F-C815-464C-9B33-DC23FE1388DF}" type="pres">
      <dgm:prSet presAssocID="{77978953-500E-49C5-831C-7B419D5DE9C1}" presName="iconSpace" presStyleCnt="0"/>
      <dgm:spPr/>
    </dgm:pt>
    <dgm:pt modelId="{736E563D-1785-4927-AFC0-2B0E3EDC3256}" type="pres">
      <dgm:prSet presAssocID="{77978953-500E-49C5-831C-7B419D5DE9C1}" presName="parTx" presStyleLbl="revTx" presStyleIdx="2" presStyleCnt="6">
        <dgm:presLayoutVars>
          <dgm:chMax val="0"/>
          <dgm:chPref val="0"/>
        </dgm:presLayoutVars>
      </dgm:prSet>
      <dgm:spPr/>
    </dgm:pt>
    <dgm:pt modelId="{C4AF3D5A-4DA1-45AF-BF6B-59403C1801B5}" type="pres">
      <dgm:prSet presAssocID="{77978953-500E-49C5-831C-7B419D5DE9C1}" presName="txSpace" presStyleCnt="0"/>
      <dgm:spPr/>
    </dgm:pt>
    <dgm:pt modelId="{73954493-97BE-498B-9D52-F269896887D9}" type="pres">
      <dgm:prSet presAssocID="{77978953-500E-49C5-831C-7B419D5DE9C1}" presName="desTx" presStyleLbl="revTx" presStyleIdx="3" presStyleCnt="6">
        <dgm:presLayoutVars/>
      </dgm:prSet>
      <dgm:spPr/>
    </dgm:pt>
    <dgm:pt modelId="{83F322F3-405A-4459-9FE2-D5277070A05C}" type="pres">
      <dgm:prSet presAssocID="{C254CD56-CEEC-4B53-AA80-2FF8C14B0CFB}" presName="sibTrans" presStyleCnt="0"/>
      <dgm:spPr/>
    </dgm:pt>
    <dgm:pt modelId="{596B5AE1-0DF1-4F4C-B421-50DF2A33DAEC}" type="pres">
      <dgm:prSet presAssocID="{8186A00F-BB36-4998-A491-18C9A3EE8922}" presName="compNode" presStyleCnt="0"/>
      <dgm:spPr/>
    </dgm:pt>
    <dgm:pt modelId="{A8FF494C-632C-4845-991B-0C7E4F6FD28A}" type="pres">
      <dgm:prSet presAssocID="{8186A00F-BB36-4998-A491-18C9A3EE892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目標"/>
        </a:ext>
      </dgm:extLst>
    </dgm:pt>
    <dgm:pt modelId="{C0788B9F-4491-4E2E-AC3D-0EE46BC010CE}" type="pres">
      <dgm:prSet presAssocID="{8186A00F-BB36-4998-A491-18C9A3EE8922}" presName="iconSpace" presStyleCnt="0"/>
      <dgm:spPr/>
    </dgm:pt>
    <dgm:pt modelId="{94F1259C-E240-4308-A7B2-1EBE99D924C4}" type="pres">
      <dgm:prSet presAssocID="{8186A00F-BB36-4998-A491-18C9A3EE8922}" presName="parTx" presStyleLbl="revTx" presStyleIdx="4" presStyleCnt="6">
        <dgm:presLayoutVars>
          <dgm:chMax val="0"/>
          <dgm:chPref val="0"/>
        </dgm:presLayoutVars>
      </dgm:prSet>
      <dgm:spPr/>
    </dgm:pt>
    <dgm:pt modelId="{609CD5B9-8753-4626-84D5-D2E6F510A3EE}" type="pres">
      <dgm:prSet presAssocID="{8186A00F-BB36-4998-A491-18C9A3EE8922}" presName="txSpace" presStyleCnt="0"/>
      <dgm:spPr/>
    </dgm:pt>
    <dgm:pt modelId="{1FF23A2A-55A8-4580-881D-8BC1EF882B9E}" type="pres">
      <dgm:prSet presAssocID="{8186A00F-BB36-4998-A491-18C9A3EE8922}" presName="desTx" presStyleLbl="revTx" presStyleIdx="5" presStyleCnt="6">
        <dgm:presLayoutVars/>
      </dgm:prSet>
      <dgm:spPr/>
    </dgm:pt>
  </dgm:ptLst>
  <dgm:cxnLst>
    <dgm:cxn modelId="{3002F107-0DEF-41BB-8462-0F415FA7EF2E}" srcId="{CA1D401E-4557-4821-B30A-FF7006FF9E15}" destId="{8186A00F-BB36-4998-A491-18C9A3EE8922}" srcOrd="2" destOrd="0" parTransId="{094D401C-3DB7-4CFF-9C53-C69BD1772894}" sibTransId="{CEC32FE8-0844-4957-863B-0B0781B5808E}"/>
    <dgm:cxn modelId="{A1123814-BF54-4778-A42A-72CDE57E4870}" type="presOf" srcId="{96294D43-5BEB-4837-A6FD-A87A22F9A0CD}" destId="{5C5DCD25-9ED4-4716-8FAC-E21A886D86B2}" srcOrd="0" destOrd="0" presId="urn:microsoft.com/office/officeart/2018/2/layout/IconLabelDescriptionList"/>
    <dgm:cxn modelId="{E1019934-B890-42D7-90D1-46201AED9FC0}" srcId="{CA1D401E-4557-4821-B30A-FF7006FF9E15}" destId="{96294D43-5BEB-4837-A6FD-A87A22F9A0CD}" srcOrd="0" destOrd="0" parTransId="{9549150B-A955-4805-AD84-8FEACCD81CBA}" sibTransId="{2E80EA7C-0774-44CC-BE15-08620C397CA4}"/>
    <dgm:cxn modelId="{1980635F-CB47-4A73-8025-F378BE300EE4}" srcId="{CA1D401E-4557-4821-B30A-FF7006FF9E15}" destId="{77978953-500E-49C5-831C-7B419D5DE9C1}" srcOrd="1" destOrd="0" parTransId="{1938068F-9918-41CE-87CC-89BC2C7B9428}" sibTransId="{C254CD56-CEEC-4B53-AA80-2FF8C14B0CFB}"/>
    <dgm:cxn modelId="{C2853F67-8A84-4CE0-94E0-F785CD1D82A1}" type="presOf" srcId="{BA0BE3CB-5EC3-4430-8E11-28C81E1C0ADB}" destId="{73954493-97BE-498B-9D52-F269896887D9}" srcOrd="0" destOrd="0" presId="urn:microsoft.com/office/officeart/2018/2/layout/IconLabelDescriptionList"/>
    <dgm:cxn modelId="{6B9F6A50-CE46-4AF7-B6BE-DA19C1FBAC4C}" type="presOf" srcId="{77978953-500E-49C5-831C-7B419D5DE9C1}" destId="{736E563D-1785-4927-AFC0-2B0E3EDC3256}" srcOrd="0" destOrd="0" presId="urn:microsoft.com/office/officeart/2018/2/layout/IconLabelDescriptionList"/>
    <dgm:cxn modelId="{971F5E7E-B1D2-4E3B-8B53-C7AA6F648352}" type="presOf" srcId="{8186A00F-BB36-4998-A491-18C9A3EE8922}" destId="{94F1259C-E240-4308-A7B2-1EBE99D924C4}" srcOrd="0" destOrd="0" presId="urn:microsoft.com/office/officeart/2018/2/layout/IconLabelDescriptionList"/>
    <dgm:cxn modelId="{97F8A880-9452-49D6-A565-C061D1E0FB57}" srcId="{77978953-500E-49C5-831C-7B419D5DE9C1}" destId="{BA0BE3CB-5EC3-4430-8E11-28C81E1C0ADB}" srcOrd="0" destOrd="0" parTransId="{EB31BD68-B7FF-4FF9-BE2F-64F2CDF30338}" sibTransId="{1694F7D0-C6E4-4683-B46A-262AA803C760}"/>
    <dgm:cxn modelId="{BB364088-32DB-443C-AB0C-1AEEECF78A69}" type="presOf" srcId="{CA1D401E-4557-4821-B30A-FF7006FF9E15}" destId="{89A5295B-D32B-433D-B981-CACA57D8472C}" srcOrd="0" destOrd="0" presId="urn:microsoft.com/office/officeart/2018/2/layout/IconLabelDescriptionList"/>
    <dgm:cxn modelId="{EA6011B8-2C6A-4694-B11A-AC34DD43E06B}" srcId="{77978953-500E-49C5-831C-7B419D5DE9C1}" destId="{397D0F6F-1DD6-4C24-8F55-1516842CE716}" srcOrd="1" destOrd="0" parTransId="{8A162FCA-2A40-4D1A-BB10-F7BE36F57292}" sibTransId="{84710113-C383-41D8-964B-012B5CBB1477}"/>
    <dgm:cxn modelId="{886E80FE-FA8E-495B-8C16-8A906B9596A4}" type="presOf" srcId="{397D0F6F-1DD6-4C24-8F55-1516842CE716}" destId="{73954493-97BE-498B-9D52-F269896887D9}" srcOrd="0" destOrd="1" presId="urn:microsoft.com/office/officeart/2018/2/layout/IconLabelDescriptionList"/>
    <dgm:cxn modelId="{FB23708C-09B2-40AF-9228-49BF6B5BE01F}" type="presParOf" srcId="{89A5295B-D32B-433D-B981-CACA57D8472C}" destId="{1D796108-1B3A-4398-9685-573BA3067795}" srcOrd="0" destOrd="0" presId="urn:microsoft.com/office/officeart/2018/2/layout/IconLabelDescriptionList"/>
    <dgm:cxn modelId="{73167DED-FE69-42D5-BE30-87C6879D586E}" type="presParOf" srcId="{1D796108-1B3A-4398-9685-573BA3067795}" destId="{7B9DBF00-F15C-4FD3-98AE-34E6751D49E0}" srcOrd="0" destOrd="0" presId="urn:microsoft.com/office/officeart/2018/2/layout/IconLabelDescriptionList"/>
    <dgm:cxn modelId="{E7B8649F-2588-463C-9A50-BB54046DC571}" type="presParOf" srcId="{1D796108-1B3A-4398-9685-573BA3067795}" destId="{9E2C21CF-2FFC-4C60-937A-EFB4BC0F4A08}" srcOrd="1" destOrd="0" presId="urn:microsoft.com/office/officeart/2018/2/layout/IconLabelDescriptionList"/>
    <dgm:cxn modelId="{681E1E4F-C113-4587-9778-EEFF203DB33F}" type="presParOf" srcId="{1D796108-1B3A-4398-9685-573BA3067795}" destId="{5C5DCD25-9ED4-4716-8FAC-E21A886D86B2}" srcOrd="2" destOrd="0" presId="urn:microsoft.com/office/officeart/2018/2/layout/IconLabelDescriptionList"/>
    <dgm:cxn modelId="{742A3EBC-0B7C-473D-9B6A-2874F3357785}" type="presParOf" srcId="{1D796108-1B3A-4398-9685-573BA3067795}" destId="{1A78C4D5-4926-4BE6-BFD4-67839C016DB3}" srcOrd="3" destOrd="0" presId="urn:microsoft.com/office/officeart/2018/2/layout/IconLabelDescriptionList"/>
    <dgm:cxn modelId="{18D397F2-7C4A-4A92-A48A-005D6791E995}" type="presParOf" srcId="{1D796108-1B3A-4398-9685-573BA3067795}" destId="{F489DE8D-E1AF-43E5-BED3-077CE0003330}" srcOrd="4" destOrd="0" presId="urn:microsoft.com/office/officeart/2018/2/layout/IconLabelDescriptionList"/>
    <dgm:cxn modelId="{3B2722AE-956F-4B90-8D7E-64F8EE2418CD}" type="presParOf" srcId="{89A5295B-D32B-433D-B981-CACA57D8472C}" destId="{76B8A709-EAE0-40E0-AA8A-942F348565D1}" srcOrd="1" destOrd="0" presId="urn:microsoft.com/office/officeart/2018/2/layout/IconLabelDescriptionList"/>
    <dgm:cxn modelId="{85E68BE1-BA6E-48F4-81CD-3C82AB94732D}" type="presParOf" srcId="{89A5295B-D32B-433D-B981-CACA57D8472C}" destId="{B07AFC13-41D2-417E-B656-0D1C3D54E952}" srcOrd="2" destOrd="0" presId="urn:microsoft.com/office/officeart/2018/2/layout/IconLabelDescriptionList"/>
    <dgm:cxn modelId="{619578B1-BBAB-42C4-97EF-67C1D4F78588}" type="presParOf" srcId="{B07AFC13-41D2-417E-B656-0D1C3D54E952}" destId="{2AD41CB6-D942-47E2-8BC3-A39580DC6795}" srcOrd="0" destOrd="0" presId="urn:microsoft.com/office/officeart/2018/2/layout/IconLabelDescriptionList"/>
    <dgm:cxn modelId="{D800F902-1F7C-4E2D-BDA7-A0AE36810757}" type="presParOf" srcId="{B07AFC13-41D2-417E-B656-0D1C3D54E952}" destId="{E553A97F-C815-464C-9B33-DC23FE1388DF}" srcOrd="1" destOrd="0" presId="urn:microsoft.com/office/officeart/2018/2/layout/IconLabelDescriptionList"/>
    <dgm:cxn modelId="{EFC800D2-B3A5-4908-962F-5540152DD554}" type="presParOf" srcId="{B07AFC13-41D2-417E-B656-0D1C3D54E952}" destId="{736E563D-1785-4927-AFC0-2B0E3EDC3256}" srcOrd="2" destOrd="0" presId="urn:microsoft.com/office/officeart/2018/2/layout/IconLabelDescriptionList"/>
    <dgm:cxn modelId="{4F9407A1-F126-4C44-838A-F2D1D123072C}" type="presParOf" srcId="{B07AFC13-41D2-417E-B656-0D1C3D54E952}" destId="{C4AF3D5A-4DA1-45AF-BF6B-59403C1801B5}" srcOrd="3" destOrd="0" presId="urn:microsoft.com/office/officeart/2018/2/layout/IconLabelDescriptionList"/>
    <dgm:cxn modelId="{05FB122D-2A18-4A8F-B06A-974DAC71A5AB}" type="presParOf" srcId="{B07AFC13-41D2-417E-B656-0D1C3D54E952}" destId="{73954493-97BE-498B-9D52-F269896887D9}" srcOrd="4" destOrd="0" presId="urn:microsoft.com/office/officeart/2018/2/layout/IconLabelDescriptionList"/>
    <dgm:cxn modelId="{D68F291E-5D53-450E-9E57-204F7B92BD3E}" type="presParOf" srcId="{89A5295B-D32B-433D-B981-CACA57D8472C}" destId="{83F322F3-405A-4459-9FE2-D5277070A05C}" srcOrd="3" destOrd="0" presId="urn:microsoft.com/office/officeart/2018/2/layout/IconLabelDescriptionList"/>
    <dgm:cxn modelId="{C74887A0-674B-4679-875C-7200A20C8E59}" type="presParOf" srcId="{89A5295B-D32B-433D-B981-CACA57D8472C}" destId="{596B5AE1-0DF1-4F4C-B421-50DF2A33DAEC}" srcOrd="4" destOrd="0" presId="urn:microsoft.com/office/officeart/2018/2/layout/IconLabelDescriptionList"/>
    <dgm:cxn modelId="{67B05337-5EC4-40D3-92D7-F446D5B99BAE}" type="presParOf" srcId="{596B5AE1-0DF1-4F4C-B421-50DF2A33DAEC}" destId="{A8FF494C-632C-4845-991B-0C7E4F6FD28A}" srcOrd="0" destOrd="0" presId="urn:microsoft.com/office/officeart/2018/2/layout/IconLabelDescriptionList"/>
    <dgm:cxn modelId="{B304EA3C-29BD-4CE8-8364-BA115EF5E127}" type="presParOf" srcId="{596B5AE1-0DF1-4F4C-B421-50DF2A33DAEC}" destId="{C0788B9F-4491-4E2E-AC3D-0EE46BC010CE}" srcOrd="1" destOrd="0" presId="urn:microsoft.com/office/officeart/2018/2/layout/IconLabelDescriptionList"/>
    <dgm:cxn modelId="{6311CD03-FDAE-44EE-B853-490E368F0133}" type="presParOf" srcId="{596B5AE1-0DF1-4F4C-B421-50DF2A33DAEC}" destId="{94F1259C-E240-4308-A7B2-1EBE99D924C4}" srcOrd="2" destOrd="0" presId="urn:microsoft.com/office/officeart/2018/2/layout/IconLabelDescriptionList"/>
    <dgm:cxn modelId="{77FBA205-F0FA-48F8-A545-CC9DD43EA9D6}" type="presParOf" srcId="{596B5AE1-0DF1-4F4C-B421-50DF2A33DAEC}" destId="{609CD5B9-8753-4626-84D5-D2E6F510A3EE}" srcOrd="3" destOrd="0" presId="urn:microsoft.com/office/officeart/2018/2/layout/IconLabelDescriptionList"/>
    <dgm:cxn modelId="{B1EF6D3D-4EF8-4BEB-AE8C-05AA8C41F720}" type="presParOf" srcId="{596B5AE1-0DF1-4F4C-B421-50DF2A33DAEC}" destId="{1FF23A2A-55A8-4580-881D-8BC1EF882B9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9DBF00-F15C-4FD3-98AE-34E6751D49E0}">
      <dsp:nvSpPr>
        <dsp:cNvPr id="0" name=""/>
        <dsp:cNvSpPr/>
      </dsp:nvSpPr>
      <dsp:spPr>
        <a:xfrm>
          <a:off x="9279" y="240974"/>
          <a:ext cx="1079788" cy="10797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5DCD25-9ED4-4716-8FAC-E21A886D86B2}">
      <dsp:nvSpPr>
        <dsp:cNvPr id="0" name=""/>
        <dsp:cNvSpPr/>
      </dsp:nvSpPr>
      <dsp:spPr>
        <a:xfrm>
          <a:off x="9279" y="1442189"/>
          <a:ext cx="3085109" cy="592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1. Standardized the dataset.</a:t>
          </a:r>
        </a:p>
      </dsp:txBody>
      <dsp:txXfrm>
        <a:off x="9279" y="1442189"/>
        <a:ext cx="3085109" cy="592919"/>
      </dsp:txXfrm>
    </dsp:sp>
    <dsp:sp modelId="{F489DE8D-E1AF-43E5-BED3-077CE0003330}">
      <dsp:nvSpPr>
        <dsp:cNvPr id="0" name=""/>
        <dsp:cNvSpPr/>
      </dsp:nvSpPr>
      <dsp:spPr>
        <a:xfrm>
          <a:off x="9279" y="2091586"/>
          <a:ext cx="3085109" cy="973259"/>
        </a:xfrm>
        <a:prstGeom prst="rect">
          <a:avLst/>
        </a:prstGeom>
        <a:noFill/>
        <a:ln>
          <a:noFill/>
        </a:ln>
        <a:effectLst/>
      </dsp:spPr>
      <dsp:style>
        <a:lnRef idx="0">
          <a:scrgbClr r="0" g="0" b="0"/>
        </a:lnRef>
        <a:fillRef idx="0">
          <a:scrgbClr r="0" g="0" b="0"/>
        </a:fillRef>
        <a:effectRef idx="0">
          <a:scrgbClr r="0" g="0" b="0"/>
        </a:effectRef>
        <a:fontRef idx="minor"/>
      </dsp:style>
    </dsp:sp>
    <dsp:sp modelId="{2AD41CB6-D942-47E2-8BC3-A39580DC6795}">
      <dsp:nvSpPr>
        <dsp:cNvPr id="0" name=""/>
        <dsp:cNvSpPr/>
      </dsp:nvSpPr>
      <dsp:spPr>
        <a:xfrm>
          <a:off x="3634282" y="173200"/>
          <a:ext cx="1079788" cy="10797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6E563D-1785-4927-AFC0-2B0E3EDC3256}">
      <dsp:nvSpPr>
        <dsp:cNvPr id="0" name=""/>
        <dsp:cNvSpPr/>
      </dsp:nvSpPr>
      <dsp:spPr>
        <a:xfrm>
          <a:off x="3634282" y="1380243"/>
          <a:ext cx="3085109" cy="592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2. Construct more features by known features</a:t>
          </a:r>
        </a:p>
      </dsp:txBody>
      <dsp:txXfrm>
        <a:off x="3634282" y="1380243"/>
        <a:ext cx="3085109" cy="592919"/>
      </dsp:txXfrm>
    </dsp:sp>
    <dsp:sp modelId="{73954493-97BE-498B-9D52-F269896887D9}">
      <dsp:nvSpPr>
        <dsp:cNvPr id="0" name=""/>
        <dsp:cNvSpPr/>
      </dsp:nvSpPr>
      <dsp:spPr>
        <a:xfrm>
          <a:off x="3634282" y="2032351"/>
          <a:ext cx="3085109" cy="1100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A. We can use the Euclidean distance to measure the distance from the actual point to the coordinate origin. This gives us the features of the Euclidean distance.</a:t>
          </a:r>
        </a:p>
        <a:p>
          <a:pPr marL="0" lvl="0" indent="0" algn="l" defTabSz="488950">
            <a:lnSpc>
              <a:spcPct val="90000"/>
            </a:lnSpc>
            <a:spcBef>
              <a:spcPct val="0"/>
            </a:spcBef>
            <a:spcAft>
              <a:spcPct val="35000"/>
            </a:spcAft>
            <a:buNone/>
          </a:pPr>
          <a:r>
            <a:rPr lang="en-US" sz="1100" kern="1200"/>
            <a:t>B. In addition to the Euclidean distance, we can also calculate the angle from the predicted point to the origin.</a:t>
          </a:r>
        </a:p>
      </dsp:txBody>
      <dsp:txXfrm>
        <a:off x="3634282" y="2032351"/>
        <a:ext cx="3085109" cy="1100268"/>
      </dsp:txXfrm>
    </dsp:sp>
    <dsp:sp modelId="{A8FF494C-632C-4845-991B-0C7E4F6FD28A}">
      <dsp:nvSpPr>
        <dsp:cNvPr id="0" name=""/>
        <dsp:cNvSpPr/>
      </dsp:nvSpPr>
      <dsp:spPr>
        <a:xfrm>
          <a:off x="7259286" y="173200"/>
          <a:ext cx="1079788" cy="10797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F1259C-E240-4308-A7B2-1EBE99D924C4}">
      <dsp:nvSpPr>
        <dsp:cNvPr id="0" name=""/>
        <dsp:cNvSpPr/>
      </dsp:nvSpPr>
      <dsp:spPr>
        <a:xfrm>
          <a:off x="7259286" y="1380243"/>
          <a:ext cx="3085109" cy="592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3. Calculate model accuracy by </a:t>
          </a:r>
          <a:r>
            <a:rPr lang="zh-CN" sz="1400" kern="1200" dirty="0"/>
            <a:t>‘</a:t>
          </a:r>
          <a:r>
            <a:rPr lang="en-US" sz="1400" kern="1200" dirty="0"/>
            <a:t>explained variance score</a:t>
          </a:r>
          <a:r>
            <a:rPr lang="zh-CN" sz="1400" kern="1200" dirty="0"/>
            <a:t>’</a:t>
          </a:r>
          <a:r>
            <a:rPr lang="en-US" altLang="zh-CN" sz="1400" kern="1200" dirty="0"/>
            <a:t>and ‘R^2 score’</a:t>
          </a:r>
          <a:endParaRPr lang="en-US" sz="1400" kern="1200" dirty="0"/>
        </a:p>
      </dsp:txBody>
      <dsp:txXfrm>
        <a:off x="7259286" y="1380243"/>
        <a:ext cx="3085109" cy="592919"/>
      </dsp:txXfrm>
    </dsp:sp>
    <dsp:sp modelId="{1FF23A2A-55A8-4580-881D-8BC1EF882B9E}">
      <dsp:nvSpPr>
        <dsp:cNvPr id="0" name=""/>
        <dsp:cNvSpPr/>
      </dsp:nvSpPr>
      <dsp:spPr>
        <a:xfrm>
          <a:off x="7259286" y="2032351"/>
          <a:ext cx="3085109" cy="110026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74C37F-DBB2-4E70-84CC-EDF9667A8ED2}" type="datetimeFigureOut">
              <a:rPr lang="zh-CN" altLang="en-US" smtClean="0"/>
              <a:t>2020/10/25</a:t>
            </a:fld>
            <a:endParaRPr lang="zh-CN"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CN"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19D894-26E6-41BB-BF72-518CF987B1BC}" type="slidenum">
              <a:rPr lang="zh-CN" altLang="en-US" smtClean="0"/>
              <a:t>‹#›</a:t>
            </a:fld>
            <a:endParaRPr lang="zh-CN" altLang="en-US"/>
          </a:p>
        </p:txBody>
      </p:sp>
    </p:spTree>
    <p:extLst>
      <p:ext uri="{BB962C8B-B14F-4D97-AF65-F5344CB8AC3E}">
        <p14:creationId xmlns:p14="http://schemas.microsoft.com/office/powerpoint/2010/main" val="1199432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zh-TW" altLang="en-US"/>
              <a:t>按一下以編輯母片標題樣式</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246CB39B-5F4C-4A7E-9BE3-AAFD45576D16}" type="datetime2">
              <a:rPr lang="en-US" smtClean="0"/>
              <a:t>Sunday, October 25, 2020</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89707306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246CB39B-5F4C-4A7E-9BE3-AAFD45576D16}" type="datetime2">
              <a:rPr lang="en-US" smtClean="0"/>
              <a:t>Sunday, October 25, 2020</a:t>
            </a:fld>
            <a:endParaRPr lang="en-US" dirty="0"/>
          </a:p>
        </p:txBody>
      </p:sp>
      <p:sp>
        <p:nvSpPr>
          <p:cNvPr id="6" name="Footer Placeholder 5"/>
          <p:cNvSpPr>
            <a:spLocks noGrp="1"/>
          </p:cNvSpPr>
          <p:nvPr>
            <p:ph type="ftr" sz="quarter" idx="11"/>
          </p:nvPr>
        </p:nvSpPr>
        <p:spPr/>
        <p:txBody>
          <a:bodyPr/>
          <a:lstStyle/>
          <a:p>
            <a:r>
              <a:rPr lang="en-US"/>
              <a:t>Sample Footer</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428088324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246CB39B-5F4C-4A7E-9BE3-AAFD45576D16}" type="datetime2">
              <a:rPr lang="en-US" smtClean="0"/>
              <a:t>Sunday, October 25, 2020</a:t>
            </a:fld>
            <a:endParaRPr lang="en-US" dirty="0"/>
          </a:p>
        </p:txBody>
      </p:sp>
      <p:sp>
        <p:nvSpPr>
          <p:cNvPr id="6" name="Footer Placeholder 5"/>
          <p:cNvSpPr>
            <a:spLocks noGrp="1"/>
          </p:cNvSpPr>
          <p:nvPr>
            <p:ph type="ftr" sz="quarter" idx="11"/>
          </p:nvPr>
        </p:nvSpPr>
        <p:spPr/>
        <p:txBody>
          <a:bodyPr/>
          <a:lstStyle/>
          <a:p>
            <a:r>
              <a:rPr lang="en-US"/>
              <a:t>Sample Footer</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89081611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zh-TW" altLang="en-US"/>
              <a:t>按一下以編輯母片標題樣式</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246CB39B-5F4C-4A7E-9BE3-AAFD45576D16}" type="datetime2">
              <a:rPr lang="en-US" smtClean="0"/>
              <a:t>Sunday, October 25, 2020</a:t>
            </a:fld>
            <a:endParaRPr lang="en-US" dirty="0"/>
          </a:p>
        </p:txBody>
      </p:sp>
      <p:sp>
        <p:nvSpPr>
          <p:cNvPr id="6" name="Footer Placeholder 5"/>
          <p:cNvSpPr>
            <a:spLocks noGrp="1"/>
          </p:cNvSpPr>
          <p:nvPr>
            <p:ph type="ftr" sz="quarter" idx="11"/>
          </p:nvPr>
        </p:nvSpPr>
        <p:spPr/>
        <p:txBody>
          <a:bodyPr/>
          <a:lstStyle/>
          <a:p>
            <a:r>
              <a:rPr lang="en-US"/>
              <a:t>Sample Footer</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1779034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246CB39B-5F4C-4A7E-9BE3-AAFD45576D16}" type="datetime2">
              <a:rPr lang="en-US" smtClean="0"/>
              <a:t>Sunday, October 25, 2020</a:t>
            </a:fld>
            <a:endParaRPr lang="en-US" dirty="0"/>
          </a:p>
        </p:txBody>
      </p:sp>
      <p:sp>
        <p:nvSpPr>
          <p:cNvPr id="6" name="Footer Placeholder 5"/>
          <p:cNvSpPr>
            <a:spLocks noGrp="1"/>
          </p:cNvSpPr>
          <p:nvPr>
            <p:ph type="ftr" sz="quarter" idx="11"/>
          </p:nvPr>
        </p:nvSpPr>
        <p:spPr/>
        <p:txBody>
          <a:bodyPr/>
          <a:lstStyle/>
          <a:p>
            <a:r>
              <a:rPr lang="en-US"/>
              <a:t>Sample Footer</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3125511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zh-TW" altLang="en-US"/>
              <a:t>按一下以編輯母片標題樣式</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3" name="Date Placeholder 2"/>
          <p:cNvSpPr>
            <a:spLocks noGrp="1"/>
          </p:cNvSpPr>
          <p:nvPr>
            <p:ph type="dt" sz="half" idx="10"/>
          </p:nvPr>
        </p:nvSpPr>
        <p:spPr/>
        <p:txBody>
          <a:bodyPr/>
          <a:lstStyle/>
          <a:p>
            <a:fld id="{246CB39B-5F4C-4A7E-9BE3-AAFD45576D16}" type="datetime2">
              <a:rPr lang="en-US" smtClean="0"/>
              <a:t>Sunday, October 25, 2020</a:t>
            </a:fld>
            <a:endParaRPr lang="en-US" dirty="0"/>
          </a:p>
        </p:txBody>
      </p:sp>
      <p:sp>
        <p:nvSpPr>
          <p:cNvPr id="4" name="Footer Placeholder 3"/>
          <p:cNvSpPr>
            <a:spLocks noGrp="1"/>
          </p:cNvSpPr>
          <p:nvPr>
            <p:ph type="ftr" sz="quarter" idx="11"/>
          </p:nvPr>
        </p:nvSpPr>
        <p:spPr/>
        <p:txBody>
          <a:bodyPr/>
          <a:lstStyle/>
          <a:p>
            <a:r>
              <a:rPr lang="en-US"/>
              <a:t>Sample Footer</a:t>
            </a:r>
            <a:endParaRPr lang="en-US" dirty="0"/>
          </a:p>
        </p:txBody>
      </p:sp>
      <p:sp>
        <p:nvSpPr>
          <p:cNvPr id="5"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9297789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zh-TW" altLang="en-US"/>
              <a:t>按一下以編輯母片標題樣式</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3" name="Date Placeholder 2"/>
          <p:cNvSpPr>
            <a:spLocks noGrp="1"/>
          </p:cNvSpPr>
          <p:nvPr>
            <p:ph type="dt" sz="half" idx="10"/>
          </p:nvPr>
        </p:nvSpPr>
        <p:spPr/>
        <p:txBody>
          <a:bodyPr/>
          <a:lstStyle/>
          <a:p>
            <a:fld id="{246CB39B-5F4C-4A7E-9BE3-AAFD45576D16}" type="datetime2">
              <a:rPr lang="en-US" smtClean="0"/>
              <a:t>Sunday, October 25, 2020</a:t>
            </a:fld>
            <a:endParaRPr lang="en-US" dirty="0"/>
          </a:p>
        </p:txBody>
      </p:sp>
      <p:sp>
        <p:nvSpPr>
          <p:cNvPr id="4" name="Footer Placeholder 3"/>
          <p:cNvSpPr>
            <a:spLocks noGrp="1"/>
          </p:cNvSpPr>
          <p:nvPr>
            <p:ph type="ftr" sz="quarter" idx="11"/>
          </p:nvPr>
        </p:nvSpPr>
        <p:spPr/>
        <p:txBody>
          <a:bodyPr/>
          <a:lstStyle/>
          <a:p>
            <a:r>
              <a:rPr lang="en-US"/>
              <a:t>Sample Footer</a:t>
            </a:r>
            <a:endParaRPr lang="en-US" dirty="0"/>
          </a:p>
        </p:txBody>
      </p:sp>
      <p:sp>
        <p:nvSpPr>
          <p:cNvPr id="5"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4036249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46CB39B-5F4C-4A7E-9BE3-AAFD45576D16}" type="datetime2">
              <a:rPr lang="en-US" smtClean="0"/>
              <a:t>Sunday, October 25, 2020</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2858405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46CB39B-5F4C-4A7E-9BE3-AAFD45576D16}" type="datetime2">
              <a:rPr lang="en-US" smtClean="0"/>
              <a:t>Sunday, October 25, 2020</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02265739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46CB39B-5F4C-4A7E-9BE3-AAFD45576D16}" type="datetime2">
              <a:rPr lang="en-US" smtClean="0"/>
              <a:t>Sunday, October 25, 2020</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01139613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zh-TW" altLang="en-US"/>
              <a:t>按一下以編輯母片標題樣式</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246CB39B-5F4C-4A7E-9BE3-AAFD45576D16}" type="datetime2">
              <a:rPr lang="en-US" smtClean="0"/>
              <a:t>Sunday, October 25, 2020</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78615272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246CB39B-5F4C-4A7E-9BE3-AAFD45576D16}" type="datetime2">
              <a:rPr lang="en-US" smtClean="0"/>
              <a:t>Sunday, October 25, 2020</a:t>
            </a:fld>
            <a:endParaRPr lang="en-US" dirty="0"/>
          </a:p>
        </p:txBody>
      </p:sp>
      <p:sp>
        <p:nvSpPr>
          <p:cNvPr id="6" name="Footer Placeholder 5"/>
          <p:cNvSpPr>
            <a:spLocks noGrp="1"/>
          </p:cNvSpPr>
          <p:nvPr>
            <p:ph type="ftr" sz="quarter" idx="11"/>
          </p:nvPr>
        </p:nvSpPr>
        <p:spPr/>
        <p:txBody>
          <a:bodyPr/>
          <a:lstStyle/>
          <a:p>
            <a:r>
              <a:rPr lang="en-US"/>
              <a:t>Sample Footer</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93859378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913795" y="2912232"/>
            <a:ext cx="5107208" cy="28789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912232"/>
            <a:ext cx="5095357" cy="28789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246CB39B-5F4C-4A7E-9BE3-AAFD45576D16}" type="datetime2">
              <a:rPr lang="en-US" smtClean="0"/>
              <a:t>Sunday, October 25, 2020</a:t>
            </a:fld>
            <a:endParaRPr lang="en-US" dirty="0"/>
          </a:p>
        </p:txBody>
      </p:sp>
      <p:sp>
        <p:nvSpPr>
          <p:cNvPr id="8" name="Footer Placeholder 7"/>
          <p:cNvSpPr>
            <a:spLocks noGrp="1"/>
          </p:cNvSpPr>
          <p:nvPr>
            <p:ph type="ftr" sz="quarter" idx="11"/>
          </p:nvPr>
        </p:nvSpPr>
        <p:spPr/>
        <p:txBody>
          <a:bodyPr/>
          <a:lstStyle/>
          <a:p>
            <a:r>
              <a:rPr lang="en-US"/>
              <a:t>Sample Footer</a:t>
            </a:r>
            <a:endParaRPr lang="en-US" dirty="0"/>
          </a:p>
        </p:txBody>
      </p:sp>
      <p:sp>
        <p:nvSpPr>
          <p:cNvPr id="9" name="Slide Number Placeholder 8"/>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44347156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246CB39B-5F4C-4A7E-9BE3-AAFD45576D16}" type="datetime2">
              <a:rPr lang="en-US" smtClean="0"/>
              <a:t>Sunday, October 25, 2020</a:t>
            </a:fld>
            <a:endParaRPr lang="en-US" dirty="0"/>
          </a:p>
        </p:txBody>
      </p:sp>
      <p:sp>
        <p:nvSpPr>
          <p:cNvPr id="4" name="Footer Placeholder 3"/>
          <p:cNvSpPr>
            <a:spLocks noGrp="1"/>
          </p:cNvSpPr>
          <p:nvPr>
            <p:ph type="ftr" sz="quarter" idx="11"/>
          </p:nvPr>
        </p:nvSpPr>
        <p:spPr/>
        <p:txBody>
          <a:bodyPr/>
          <a:lstStyle/>
          <a:p>
            <a:r>
              <a:rPr lang="en-US"/>
              <a:t>Sample Footer</a:t>
            </a:r>
            <a:endParaRPr lang="en-US" dirty="0"/>
          </a:p>
        </p:txBody>
      </p:sp>
      <p:sp>
        <p:nvSpPr>
          <p:cNvPr id="5"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46803641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6CB39B-5F4C-4A7E-9BE3-AAFD45576D16}" type="datetime2">
              <a:rPr lang="en-US" smtClean="0"/>
              <a:t>Sunday, October 25, 2020</a:t>
            </a:fld>
            <a:endParaRPr lang="en-US" dirty="0"/>
          </a:p>
        </p:txBody>
      </p:sp>
      <p:sp>
        <p:nvSpPr>
          <p:cNvPr id="3" name="Footer Placeholder 2"/>
          <p:cNvSpPr>
            <a:spLocks noGrp="1"/>
          </p:cNvSpPr>
          <p:nvPr>
            <p:ph type="ftr" sz="quarter" idx="11"/>
          </p:nvPr>
        </p:nvSpPr>
        <p:spPr/>
        <p:txBody>
          <a:bodyPr/>
          <a:lstStyle/>
          <a:p>
            <a:r>
              <a:rPr lang="en-US"/>
              <a:t>Sample Footer</a:t>
            </a:r>
            <a:endParaRPr lang="en-US" dirty="0"/>
          </a:p>
        </p:txBody>
      </p:sp>
      <p:sp>
        <p:nvSpPr>
          <p:cNvPr id="4" name="Slide Number Placeholder 3"/>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43376982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zh-TW" altLang="en-US"/>
              <a:t>按一下以編輯母片標題樣式</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246CB39B-5F4C-4A7E-9BE3-AAFD45576D16}" type="datetime2">
              <a:rPr lang="en-US" smtClean="0"/>
              <a:t>Sunday, October 25, 2020</a:t>
            </a:fld>
            <a:endParaRPr lang="en-US" dirty="0"/>
          </a:p>
        </p:txBody>
      </p:sp>
      <p:sp>
        <p:nvSpPr>
          <p:cNvPr id="6" name="Footer Placeholder 5"/>
          <p:cNvSpPr>
            <a:spLocks noGrp="1"/>
          </p:cNvSpPr>
          <p:nvPr>
            <p:ph type="ftr" sz="quarter" idx="11"/>
          </p:nvPr>
        </p:nvSpPr>
        <p:spPr/>
        <p:txBody>
          <a:bodyPr/>
          <a:lstStyle/>
          <a:p>
            <a:r>
              <a:rPr lang="en-US"/>
              <a:t>Sample Footer</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37587865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246CB39B-5F4C-4A7E-9BE3-AAFD45576D16}" type="datetime2">
              <a:rPr lang="en-US" smtClean="0"/>
              <a:t>Sunday, October 25, 2020</a:t>
            </a:fld>
            <a:endParaRPr lang="en-US" dirty="0"/>
          </a:p>
        </p:txBody>
      </p:sp>
      <p:sp>
        <p:nvSpPr>
          <p:cNvPr id="6" name="Footer Placeholder 5"/>
          <p:cNvSpPr>
            <a:spLocks noGrp="1"/>
          </p:cNvSpPr>
          <p:nvPr>
            <p:ph type="ftr" sz="quarter" idx="11"/>
          </p:nvPr>
        </p:nvSpPr>
        <p:spPr/>
        <p:txBody>
          <a:bodyPr/>
          <a:lstStyle/>
          <a:p>
            <a:r>
              <a:rPr lang="en-US"/>
              <a:t>Sample Footer</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34195815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46CB39B-5F4C-4A7E-9BE3-AAFD45576D16}" type="datetime2">
              <a:rPr lang="en-US" smtClean="0"/>
              <a:t>Sunday, October 25, 2020</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Sample Footer</a:t>
            </a:r>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123177508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creativecommons.org/licenses/by-sa/3.0/" TargetMode="External"/><Relationship Id="rId4" Type="http://schemas.openxmlformats.org/officeDocument/2006/relationships/hyperlink" Target="https://geobrava.wordpress.com/2018/10/03/iot-investments-reach-3-3-billion-in-2018/"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creativecommons.org/licenses/by-nd/3.0/" TargetMode="External"/><Relationship Id="rId4" Type="http://schemas.openxmlformats.org/officeDocument/2006/relationships/hyperlink" Target="https://www.students4bestevidence.net/data-analysis-methods/"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creativecommons.org/licenses/by/3.0/" TargetMode="External"/><Relationship Id="rId4" Type="http://schemas.openxmlformats.org/officeDocument/2006/relationships/hyperlink" Target="http://www.nitrix-reloaded.com/2017/01/05/internet-of-things-iot-introduct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pixabay.com/en/thank-you-thanks-gratitude-201101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24" name="圖片 23">
            <a:extLst>
              <a:ext uri="{FF2B5EF4-FFF2-40B4-BE49-F238E27FC236}">
                <a16:creationId xmlns:a16="http://schemas.microsoft.com/office/drawing/2014/main" id="{BD9D8271-7344-4788-8511-7F53644FC767}"/>
              </a:ext>
            </a:extLst>
          </p:cNvPr>
          <p:cNvPicPr>
            <a:picLocks noChangeAspect="1"/>
          </p:cNvPicPr>
          <p:nvPr/>
        </p:nvPicPr>
        <p:blipFill rotWithShape="1">
          <a:blip r:embed="rId3">
            <a:alphaModFix amt="85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0013" b="13"/>
          <a:stretch/>
        </p:blipFill>
        <p:spPr>
          <a:xfrm>
            <a:off x="20" y="1"/>
            <a:ext cx="12191980" cy="6858000"/>
          </a:xfrm>
          <a:prstGeom prst="rect">
            <a:avLst/>
          </a:prstGeom>
        </p:spPr>
      </p:pic>
      <p:sp>
        <p:nvSpPr>
          <p:cNvPr id="2" name="標題 1">
            <a:extLst>
              <a:ext uri="{FF2B5EF4-FFF2-40B4-BE49-F238E27FC236}">
                <a16:creationId xmlns:a16="http://schemas.microsoft.com/office/drawing/2014/main" id="{0B05C7D6-D727-45DB-AAC1-250A09DABD60}"/>
              </a:ext>
            </a:extLst>
          </p:cNvPr>
          <p:cNvSpPr>
            <a:spLocks noGrp="1"/>
          </p:cNvSpPr>
          <p:nvPr>
            <p:ph type="ctrTitle"/>
          </p:nvPr>
        </p:nvSpPr>
        <p:spPr>
          <a:xfrm>
            <a:off x="1941534" y="2011680"/>
            <a:ext cx="8354862" cy="1771180"/>
          </a:xfrm>
        </p:spPr>
        <p:txBody>
          <a:bodyPr>
            <a:normAutofit/>
          </a:bodyPr>
          <a:lstStyle/>
          <a:p>
            <a:r>
              <a:rPr lang="en-US" altLang="zh-CN" b="1"/>
              <a:t>BLE Indoor location Analysis</a:t>
            </a:r>
            <a:endParaRPr lang="zh-CN" altLang="en-US" b="1"/>
          </a:p>
        </p:txBody>
      </p:sp>
      <p:sp>
        <p:nvSpPr>
          <p:cNvPr id="3" name="副標題 2">
            <a:extLst>
              <a:ext uri="{FF2B5EF4-FFF2-40B4-BE49-F238E27FC236}">
                <a16:creationId xmlns:a16="http://schemas.microsoft.com/office/drawing/2014/main" id="{A5AC5E4D-697C-427E-AF4D-3A173FB34245}"/>
              </a:ext>
            </a:extLst>
          </p:cNvPr>
          <p:cNvSpPr>
            <a:spLocks noGrp="1"/>
          </p:cNvSpPr>
          <p:nvPr>
            <p:ph type="subTitle" idx="1"/>
          </p:nvPr>
        </p:nvSpPr>
        <p:spPr>
          <a:xfrm>
            <a:off x="1941533" y="3883069"/>
            <a:ext cx="8354863" cy="967228"/>
          </a:xfrm>
        </p:spPr>
        <p:txBody>
          <a:bodyPr>
            <a:normAutofit/>
          </a:bodyPr>
          <a:lstStyle/>
          <a:p>
            <a:r>
              <a:rPr lang="en-US" altLang="zh-CN" b="1"/>
              <a:t>By: </a:t>
            </a:r>
            <a:r>
              <a:rPr lang="en-US" altLang="zh-CN" b="1" err="1"/>
              <a:t>Jiaju</a:t>
            </a:r>
            <a:r>
              <a:rPr lang="en-US" altLang="zh-CN" b="1"/>
              <a:t> Shi</a:t>
            </a:r>
            <a:endParaRPr lang="zh-CN" altLang="en-US" b="1"/>
          </a:p>
        </p:txBody>
      </p:sp>
      <p:sp>
        <p:nvSpPr>
          <p:cNvPr id="26" name="文字方塊 25">
            <a:extLst>
              <a:ext uri="{FF2B5EF4-FFF2-40B4-BE49-F238E27FC236}">
                <a16:creationId xmlns:a16="http://schemas.microsoft.com/office/drawing/2014/main" id="{55C652DF-E5D9-41B3-9DAB-E62BA6A7622D}"/>
              </a:ext>
            </a:extLst>
          </p:cNvPr>
          <p:cNvSpPr txBox="1"/>
          <p:nvPr/>
        </p:nvSpPr>
        <p:spPr>
          <a:xfrm>
            <a:off x="10042051" y="6657945"/>
            <a:ext cx="2149949" cy="200055"/>
          </a:xfrm>
          <a:prstGeom prst="rect">
            <a:avLst/>
          </a:prstGeom>
          <a:solidFill>
            <a:srgbClr val="000000"/>
          </a:solidFill>
        </p:spPr>
        <p:txBody>
          <a:bodyPr wrap="none" rtlCol="0">
            <a:spAutoFit/>
          </a:bodyPr>
          <a:lstStyle/>
          <a:p>
            <a:pPr algn="r">
              <a:spcAft>
                <a:spcPts val="600"/>
              </a:spcAft>
            </a:pPr>
            <a:r>
              <a:rPr lang="zh-CN" altLang="en-US" sz="700">
                <a:solidFill>
                  <a:srgbClr val="FFFFFF"/>
                </a:solidFill>
                <a:hlinkClick r:id="rId4" tooltip="https://geobrava.wordpress.com/2018/10/03/iot-investments-reach-3-3-billion-in-2018/">
                  <a:extLst>
                    <a:ext uri="{A12FA001-AC4F-418D-AE19-62706E023703}">
                      <ahyp:hlinkClr xmlns:ahyp="http://schemas.microsoft.com/office/drawing/2018/hyperlinkcolor" val="tx"/>
                    </a:ext>
                  </a:extLst>
                </a:hlinkClick>
              </a:rPr>
              <a:t>此相片</a:t>
            </a:r>
            <a:r>
              <a:rPr lang="zh-CN" altLang="en-US" sz="700">
                <a:solidFill>
                  <a:srgbClr val="FFFFFF"/>
                </a:solidFill>
              </a:rPr>
              <a:t> (作者: 未知的作者) 已透過 </a:t>
            </a:r>
            <a:r>
              <a:rPr lang="zh-CN" alt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r>
              <a:rPr lang="zh-CN" altLang="en-US" sz="700">
                <a:solidFill>
                  <a:srgbClr val="FFFFFF"/>
                </a:solidFill>
              </a:rPr>
              <a:t> 授權</a:t>
            </a:r>
          </a:p>
        </p:txBody>
      </p:sp>
    </p:spTree>
    <p:extLst>
      <p:ext uri="{BB962C8B-B14F-4D97-AF65-F5344CB8AC3E}">
        <p14:creationId xmlns:p14="http://schemas.microsoft.com/office/powerpoint/2010/main" val="1931015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9D014C-3EEF-47D1-8A6F-B38B0AA35798}"/>
              </a:ext>
            </a:extLst>
          </p:cNvPr>
          <p:cNvSpPr>
            <a:spLocks noGrp="1"/>
          </p:cNvSpPr>
          <p:nvPr>
            <p:ph type="title"/>
          </p:nvPr>
        </p:nvSpPr>
        <p:spPr>
          <a:xfrm>
            <a:off x="913794" y="4819137"/>
            <a:ext cx="10353761" cy="940354"/>
          </a:xfrm>
        </p:spPr>
        <p:txBody>
          <a:bodyPr vert="horz" lIns="91440" tIns="45720" rIns="91440" bIns="45720" rtlCol="0" anchor="b">
            <a:normAutofit/>
          </a:bodyPr>
          <a:lstStyle/>
          <a:p>
            <a:r>
              <a:rPr lang="en-US" altLang="zh-CN" sz="2800"/>
              <a:t>Common positioning methods for indoor positioning II</a:t>
            </a:r>
          </a:p>
        </p:txBody>
      </p:sp>
      <p:pic>
        <p:nvPicPr>
          <p:cNvPr id="4" name="內容版面配置區 3">
            <a:extLst>
              <a:ext uri="{FF2B5EF4-FFF2-40B4-BE49-F238E27FC236}">
                <a16:creationId xmlns:a16="http://schemas.microsoft.com/office/drawing/2014/main" id="{DF57C5E5-F92C-4DC5-91E4-66A367BDB2A6}"/>
              </a:ext>
            </a:extLst>
          </p:cNvPr>
          <p:cNvPicPr>
            <a:picLocks noGrp="1" noChangeAspect="1"/>
          </p:cNvPicPr>
          <p:nvPr>
            <p:ph idx="1"/>
          </p:nvPr>
        </p:nvPicPr>
        <p:blipFill>
          <a:blip r:embed="rId3"/>
          <a:stretch>
            <a:fillRect/>
          </a:stretch>
        </p:blipFill>
        <p:spPr>
          <a:xfrm>
            <a:off x="2520429" y="643466"/>
            <a:ext cx="7142791" cy="3928534"/>
          </a:xfrm>
          <a:prstGeom prst="rect">
            <a:avLst/>
          </a:prstGeom>
        </p:spPr>
      </p:pic>
    </p:spTree>
    <p:extLst>
      <p:ext uri="{BB962C8B-B14F-4D97-AF65-F5344CB8AC3E}">
        <p14:creationId xmlns:p14="http://schemas.microsoft.com/office/powerpoint/2010/main" val="3316686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94E213D-3FA7-4D59-80B5-015897DCA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475AFE8E-0021-48FD-8E7D-A3B4FF254EF2}"/>
              </a:ext>
            </a:extLst>
          </p:cNvPr>
          <p:cNvSpPr>
            <a:spLocks noGrp="1"/>
          </p:cNvSpPr>
          <p:nvPr>
            <p:ph type="ctrTitle"/>
          </p:nvPr>
        </p:nvSpPr>
        <p:spPr>
          <a:xfrm>
            <a:off x="6435091" y="609600"/>
            <a:ext cx="4832465" cy="1326321"/>
          </a:xfrm>
        </p:spPr>
        <p:txBody>
          <a:bodyPr vert="horz" lIns="91440" tIns="45720" rIns="91440" bIns="45720" rtlCol="0" anchor="ctr" anchorCtr="0">
            <a:normAutofit/>
          </a:bodyPr>
          <a:lstStyle/>
          <a:p>
            <a:r>
              <a:rPr lang="en-US" altLang="zh-CN" sz="3100">
                <a:solidFill>
                  <a:srgbClr val="FFFFFF"/>
                </a:solidFill>
              </a:rPr>
              <a:t>Challenges to indoor positioning</a:t>
            </a:r>
          </a:p>
        </p:txBody>
      </p:sp>
      <p:sp>
        <p:nvSpPr>
          <p:cNvPr id="15" name="Rectangle 14">
            <a:extLst>
              <a:ext uri="{FF2B5EF4-FFF2-40B4-BE49-F238E27FC236}">
                <a16:creationId xmlns:a16="http://schemas.microsoft.com/office/drawing/2014/main" id="{0D63BE23-20C0-4F37-860E-0892A4DE0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522922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一張含有 釘子, 食物, 直立的 的圖片&#10;&#10;自動產生的描述">
            <a:extLst>
              <a:ext uri="{FF2B5EF4-FFF2-40B4-BE49-F238E27FC236}">
                <a16:creationId xmlns:a16="http://schemas.microsoft.com/office/drawing/2014/main" id="{864A4CD0-ED93-41B7-806C-6A3FCEF7B9A5}"/>
              </a:ext>
            </a:extLst>
          </p:cNvPr>
          <p:cNvPicPr>
            <a:picLocks noChangeAspect="1"/>
          </p:cNvPicPr>
          <p:nvPr/>
        </p:nvPicPr>
        <p:blipFill rotWithShape="1">
          <a:blip r:embed="rId2"/>
          <a:srcRect l="4245" r="3397" b="-1"/>
          <a:stretch/>
        </p:blipFill>
        <p:spPr>
          <a:xfrm>
            <a:off x="1141857" y="1820742"/>
            <a:ext cx="4450460" cy="3216517"/>
          </a:xfrm>
          <a:prstGeom prst="rect">
            <a:avLst/>
          </a:prstGeom>
          <a:scene3d>
            <a:camera prst="orthographicFront"/>
            <a:lightRig rig="twoPt" dir="t">
              <a:rot lat="0" lon="0" rev="7200000"/>
            </a:lightRig>
          </a:scene3d>
          <a:sp3d>
            <a:bevelT w="25400" h="19050"/>
          </a:sp3d>
        </p:spPr>
      </p:pic>
      <p:sp>
        <p:nvSpPr>
          <p:cNvPr id="17" name="Rectangle 16">
            <a:extLst>
              <a:ext uri="{FF2B5EF4-FFF2-40B4-BE49-F238E27FC236}">
                <a16:creationId xmlns:a16="http://schemas.microsoft.com/office/drawing/2014/main" id="{D49AB149-D0D3-42EA-8B4C-F39E213AE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5109182"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副標題 2">
            <a:extLst>
              <a:ext uri="{FF2B5EF4-FFF2-40B4-BE49-F238E27FC236}">
                <a16:creationId xmlns:a16="http://schemas.microsoft.com/office/drawing/2014/main" id="{43FC35EB-694A-4806-B0FE-105AF7E81FFC}"/>
              </a:ext>
            </a:extLst>
          </p:cNvPr>
          <p:cNvSpPr>
            <a:spLocks noGrp="1"/>
          </p:cNvSpPr>
          <p:nvPr>
            <p:ph type="subTitle" idx="1"/>
          </p:nvPr>
        </p:nvSpPr>
        <p:spPr>
          <a:xfrm>
            <a:off x="6435091" y="2096064"/>
            <a:ext cx="4832465" cy="3962120"/>
          </a:xfrm>
        </p:spPr>
        <p:txBody>
          <a:bodyPr vert="horz" lIns="91440" tIns="45720" rIns="91440" bIns="45720" rtlCol="0">
            <a:normAutofit/>
          </a:bodyPr>
          <a:lstStyle/>
          <a:p>
            <a:pPr indent="-228600" algn="l">
              <a:lnSpc>
                <a:spcPct val="110000"/>
              </a:lnSpc>
              <a:buFont typeface="Arial" panose="020B0604020202020204" pitchFamily="34" charset="0"/>
              <a:buChar char="•"/>
            </a:pPr>
            <a:r>
              <a:rPr lang="en-US" altLang="zh-CN" sz="1700">
                <a:solidFill>
                  <a:srgbClr val="FFFFFF"/>
                </a:solidFill>
              </a:rPr>
              <a:t>Indoor positioning is required to meet the following requirements:</a:t>
            </a:r>
          </a:p>
          <a:p>
            <a:pPr indent="-228600" algn="l">
              <a:lnSpc>
                <a:spcPct val="110000"/>
              </a:lnSpc>
              <a:buFont typeface="Arial" panose="020B0604020202020204" pitchFamily="34" charset="0"/>
              <a:buChar char="•"/>
            </a:pPr>
            <a:r>
              <a:rPr lang="en-US" altLang="zh-CN" sz="1700">
                <a:solidFill>
                  <a:srgbClr val="FFFFFF"/>
                </a:solidFill>
              </a:rPr>
              <a:t>1.Accuracy </a:t>
            </a:r>
          </a:p>
          <a:p>
            <a:pPr indent="-228600" algn="l">
              <a:lnSpc>
                <a:spcPct val="110000"/>
              </a:lnSpc>
              <a:buFont typeface="Arial" panose="020B0604020202020204" pitchFamily="34" charset="0"/>
              <a:buChar char="•"/>
            </a:pPr>
            <a:r>
              <a:rPr lang="en-US" altLang="zh-CN" sz="1700">
                <a:solidFill>
                  <a:srgbClr val="FFFFFF"/>
                </a:solidFill>
              </a:rPr>
              <a:t>2.Coverage </a:t>
            </a:r>
          </a:p>
          <a:p>
            <a:pPr indent="-228600" algn="l">
              <a:lnSpc>
                <a:spcPct val="110000"/>
              </a:lnSpc>
              <a:buFont typeface="Arial" panose="020B0604020202020204" pitchFamily="34" charset="0"/>
              <a:buChar char="•"/>
            </a:pPr>
            <a:r>
              <a:rPr lang="en-US" altLang="zh-CN" sz="1700">
                <a:solidFill>
                  <a:srgbClr val="FFFFFF"/>
                </a:solidFill>
              </a:rPr>
              <a:t>3.Reliability</a:t>
            </a:r>
          </a:p>
          <a:p>
            <a:pPr indent="-228600" algn="l">
              <a:lnSpc>
                <a:spcPct val="110000"/>
              </a:lnSpc>
              <a:buFont typeface="Arial" panose="020B0604020202020204" pitchFamily="34" charset="0"/>
              <a:buChar char="•"/>
            </a:pPr>
            <a:r>
              <a:rPr lang="en-US" altLang="zh-CN" sz="1700">
                <a:solidFill>
                  <a:srgbClr val="FFFFFF"/>
                </a:solidFill>
              </a:rPr>
              <a:t>4.Cost </a:t>
            </a:r>
          </a:p>
          <a:p>
            <a:pPr indent="-228600" algn="l">
              <a:lnSpc>
                <a:spcPct val="110000"/>
              </a:lnSpc>
              <a:buFont typeface="Arial" panose="020B0604020202020204" pitchFamily="34" charset="0"/>
              <a:buChar char="•"/>
            </a:pPr>
            <a:r>
              <a:rPr lang="en-US" altLang="zh-CN" sz="1700">
                <a:solidFill>
                  <a:srgbClr val="FFFFFF"/>
                </a:solidFill>
              </a:rPr>
              <a:t>5.Number scalability </a:t>
            </a:r>
          </a:p>
          <a:p>
            <a:pPr indent="-228600" algn="l">
              <a:lnSpc>
                <a:spcPct val="110000"/>
              </a:lnSpc>
              <a:buFont typeface="Arial" panose="020B0604020202020204" pitchFamily="34" charset="0"/>
              <a:buChar char="•"/>
            </a:pPr>
            <a:r>
              <a:rPr lang="en-US" altLang="zh-CN" sz="1700">
                <a:solidFill>
                  <a:srgbClr val="FFFFFF"/>
                </a:solidFill>
              </a:rPr>
              <a:t>6.Response time. </a:t>
            </a:r>
          </a:p>
          <a:p>
            <a:pPr indent="-228600" algn="l">
              <a:lnSpc>
                <a:spcPct val="110000"/>
              </a:lnSpc>
              <a:buFont typeface="Arial" panose="020B0604020202020204" pitchFamily="34" charset="0"/>
              <a:buChar char="•"/>
            </a:pPr>
            <a:r>
              <a:rPr lang="en-US" altLang="zh-CN" sz="1700">
                <a:solidFill>
                  <a:srgbClr val="FFFFFF"/>
                </a:solidFill>
              </a:rPr>
              <a:t>The requirements will vary greatly from case to case, so customization is required.</a:t>
            </a:r>
          </a:p>
          <a:p>
            <a:pPr indent="-228600" algn="l">
              <a:lnSpc>
                <a:spcPct val="110000"/>
              </a:lnSpc>
              <a:buFont typeface="Arial" panose="020B0604020202020204" pitchFamily="34" charset="0"/>
              <a:buChar char="•"/>
            </a:pPr>
            <a:endParaRPr lang="en-US" altLang="zh-CN" sz="1700" dirty="0">
              <a:solidFill>
                <a:srgbClr val="FFFFFF"/>
              </a:solidFill>
            </a:endParaRPr>
          </a:p>
        </p:txBody>
      </p:sp>
      <p:sp>
        <p:nvSpPr>
          <p:cNvPr id="8" name="矩形 7">
            <a:extLst>
              <a:ext uri="{FF2B5EF4-FFF2-40B4-BE49-F238E27FC236}">
                <a16:creationId xmlns:a16="http://schemas.microsoft.com/office/drawing/2014/main" id="{7948EA87-265D-4F01-A1FC-FBF08FADDEB0}"/>
              </a:ext>
            </a:extLst>
          </p:cNvPr>
          <p:cNvSpPr/>
          <p:nvPr/>
        </p:nvSpPr>
        <p:spPr>
          <a:xfrm>
            <a:off x="5834062" y="2443798"/>
            <a:ext cx="6096000" cy="369332"/>
          </a:xfrm>
          <a:prstGeom prst="rect">
            <a:avLst/>
          </a:prstGeom>
        </p:spPr>
        <p:txBody>
          <a:bodyPr>
            <a:spAutoFit/>
          </a:bodyPr>
          <a:lstStyle/>
          <a:p>
            <a:pPr algn="just">
              <a:spcAft>
                <a:spcPts val="600"/>
              </a:spcAft>
            </a:pPr>
            <a:r>
              <a:rPr lang="zh-CN" altLang="en-US">
                <a:solidFill>
                  <a:srgbClr val="333333"/>
                </a:solidFill>
                <a:latin typeface="Times New Roman" panose="02020603050405020304" pitchFamily="18" charset="0"/>
              </a:rPr>
              <a:t>　　</a:t>
            </a:r>
            <a:endParaRPr lang="zh-CN" altLang="en-US" b="0" i="0">
              <a:solidFill>
                <a:srgbClr val="333333"/>
              </a:solidFill>
              <a:effectLst/>
              <a:latin typeface="Times New Roman" panose="02020603050405020304" pitchFamily="18" charset="0"/>
            </a:endParaRPr>
          </a:p>
        </p:txBody>
      </p:sp>
    </p:spTree>
    <p:extLst>
      <p:ext uri="{BB962C8B-B14F-4D97-AF65-F5344CB8AC3E}">
        <p14:creationId xmlns:p14="http://schemas.microsoft.com/office/powerpoint/2010/main" val="1210112307"/>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2B3D86-95E3-476D-B914-7E7689B07365}"/>
              </a:ext>
            </a:extLst>
          </p:cNvPr>
          <p:cNvSpPr>
            <a:spLocks noGrp="1"/>
          </p:cNvSpPr>
          <p:nvPr>
            <p:ph type="ctrTitle"/>
          </p:nvPr>
        </p:nvSpPr>
        <p:spPr>
          <a:xfrm>
            <a:off x="1626110" y="890942"/>
            <a:ext cx="9001462" cy="1418516"/>
          </a:xfrm>
        </p:spPr>
        <p:txBody>
          <a:bodyPr/>
          <a:lstStyle/>
          <a:p>
            <a:r>
              <a:rPr lang="en-US" altLang="zh-CN"/>
              <a:t>observation quantity: RSSI</a:t>
            </a:r>
            <a:endParaRPr lang="zh-CN" altLang="en-US" dirty="0"/>
          </a:p>
        </p:txBody>
      </p:sp>
      <p:sp>
        <p:nvSpPr>
          <p:cNvPr id="3" name="副標題 2">
            <a:extLst>
              <a:ext uri="{FF2B5EF4-FFF2-40B4-BE49-F238E27FC236}">
                <a16:creationId xmlns:a16="http://schemas.microsoft.com/office/drawing/2014/main" id="{0F3527E0-48E6-476A-8F0E-0CE93129AF83}"/>
              </a:ext>
            </a:extLst>
          </p:cNvPr>
          <p:cNvSpPr>
            <a:spLocks noGrp="1"/>
          </p:cNvSpPr>
          <p:nvPr>
            <p:ph type="subTitle" idx="1"/>
          </p:nvPr>
        </p:nvSpPr>
        <p:spPr>
          <a:xfrm>
            <a:off x="1595269" y="2505447"/>
            <a:ext cx="9001462" cy="1655762"/>
          </a:xfrm>
        </p:spPr>
        <p:txBody>
          <a:bodyPr>
            <a:normAutofit fontScale="70000" lnSpcReduction="20000"/>
          </a:bodyPr>
          <a:lstStyle/>
          <a:p>
            <a:r>
              <a:rPr lang="en-US" altLang="zh-CN"/>
              <a:t>RSSI is a received signal strength indicator, which is used to determine the quality of the link and whether the broadcast transmission strength has been increased.</a:t>
            </a:r>
          </a:p>
          <a:p>
            <a:r>
              <a:rPr lang="en-US" altLang="zh-CN"/>
              <a:t>By measuring the distance between the signal point and the receiving point based on the received signal strength, we can perform positioning calculations using RSSI.</a:t>
            </a:r>
            <a:endParaRPr lang="zh-CN" altLang="en-US" dirty="0"/>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B0B2CB84-70B9-4678-B541-FB3C1C86A002}"/>
                  </a:ext>
                </a:extLst>
              </p:cNvPr>
              <p:cNvSpPr txBox="1"/>
              <p:nvPr/>
            </p:nvSpPr>
            <p:spPr>
              <a:xfrm>
                <a:off x="5095808" y="4495697"/>
                <a:ext cx="2196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𝑟</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0</m:t>
                          </m:r>
                        </m:sub>
                      </m:sSub>
                      <m:r>
                        <a:rPr lang="en-US" altLang="zh-CN" i="1">
                          <a:latin typeface="Cambria Math" panose="02040503050406030204" pitchFamily="18" charset="0"/>
                        </a:rPr>
                        <m:t>−20</m:t>
                      </m:r>
                      <m:func>
                        <m:funcPr>
                          <m:ctrlPr>
                            <a:rPr lang="en-US" altLang="zh-CN" i="1">
                              <a:latin typeface="Cambria Math" panose="02040503050406030204" pitchFamily="18" charset="0"/>
                            </a:rPr>
                          </m:ctrlPr>
                        </m:funcPr>
                        <m:fNa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log</m:t>
                              </m:r>
                            </m:e>
                            <m:sub>
                              <m:r>
                                <a:rPr lang="en-US" altLang="zh-CN" i="1">
                                  <a:latin typeface="Cambria Math" panose="02040503050406030204" pitchFamily="18" charset="0"/>
                                </a:rPr>
                                <m:t>10</m:t>
                              </m:r>
                            </m:sub>
                          </m:sSub>
                        </m:fName>
                        <m:e>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rPr>
                            <m:t>)</m:t>
                          </m:r>
                        </m:e>
                      </m:func>
                    </m:oMath>
                  </m:oMathPara>
                </a14:m>
                <a:endParaRPr lang="zh-CN" altLang="en-US" dirty="0"/>
              </a:p>
            </p:txBody>
          </p:sp>
        </mc:Choice>
        <mc:Fallback xmlns="">
          <p:sp>
            <p:nvSpPr>
              <p:cNvPr id="4" name="文字方塊 3">
                <a:extLst>
                  <a:ext uri="{FF2B5EF4-FFF2-40B4-BE49-F238E27FC236}">
                    <a16:creationId xmlns:a16="http://schemas.microsoft.com/office/drawing/2014/main" id="{B0B2CB84-70B9-4678-B541-FB3C1C86A002}"/>
                  </a:ext>
                </a:extLst>
              </p:cNvPr>
              <p:cNvSpPr txBox="1">
                <a:spLocks noRot="1" noChangeAspect="1" noMove="1" noResize="1" noEditPoints="1" noAdjustHandles="1" noChangeArrowheads="1" noChangeShapeType="1" noTextEdit="1"/>
              </p:cNvSpPr>
              <p:nvPr/>
            </p:nvSpPr>
            <p:spPr>
              <a:xfrm>
                <a:off x="5095808" y="4495697"/>
                <a:ext cx="2196883" cy="276999"/>
              </a:xfrm>
              <a:prstGeom prst="rect">
                <a:avLst/>
              </a:prstGeom>
              <a:blipFill>
                <a:blip r:embed="rId2"/>
                <a:stretch>
                  <a:fillRect l="-2222" r="-3333" b="-34783"/>
                </a:stretch>
              </a:blipFill>
            </p:spPr>
            <p:txBody>
              <a:bodyPr/>
              <a:lstStyle/>
              <a:p>
                <a:r>
                  <a:rPr lang="zh-CN" altLang="en-US">
                    <a:noFill/>
                  </a:rPr>
                  <a:t> </a:t>
                </a:r>
              </a:p>
            </p:txBody>
          </p:sp>
        </mc:Fallback>
      </mc:AlternateContent>
      <p:sp>
        <p:nvSpPr>
          <p:cNvPr id="5" name="文字方塊 4">
            <a:extLst>
              <a:ext uri="{FF2B5EF4-FFF2-40B4-BE49-F238E27FC236}">
                <a16:creationId xmlns:a16="http://schemas.microsoft.com/office/drawing/2014/main" id="{B5F2EB4B-DF40-4424-9C9D-970E601058E4}"/>
              </a:ext>
            </a:extLst>
          </p:cNvPr>
          <p:cNvSpPr txBox="1"/>
          <p:nvPr/>
        </p:nvSpPr>
        <p:spPr>
          <a:xfrm>
            <a:off x="1626110" y="4830186"/>
            <a:ext cx="5363852" cy="2031325"/>
          </a:xfrm>
          <a:prstGeom prst="rect">
            <a:avLst/>
          </a:prstGeom>
          <a:noFill/>
        </p:spPr>
        <p:txBody>
          <a:bodyPr wrap="square" rtlCol="0">
            <a:spAutoFit/>
          </a:bodyPr>
          <a:lstStyle/>
          <a:p>
            <a:r>
              <a:rPr lang="en-US" altLang="zh-CN" dirty="0" err="1"/>
              <a:t>Pr</a:t>
            </a:r>
            <a:r>
              <a:rPr lang="zh-CN" altLang="en-US" dirty="0"/>
              <a:t>：</a:t>
            </a:r>
            <a:r>
              <a:rPr lang="en-US" altLang="zh-CN" dirty="0"/>
              <a:t>Received Power;		</a:t>
            </a:r>
          </a:p>
          <a:p>
            <a:r>
              <a:rPr lang="en-US" altLang="zh-CN" dirty="0"/>
              <a:t>Pt: 	Transmitted Power</a:t>
            </a:r>
          </a:p>
          <a:p>
            <a:r>
              <a:rPr lang="en-US" altLang="zh-CN" dirty="0"/>
              <a:t>Gt/Gr = transmitter and receiver antenna gains</a:t>
            </a:r>
          </a:p>
          <a:p>
            <a:r>
              <a:rPr lang="en-US" altLang="zh-CN" dirty="0"/>
              <a:t>P0: RSS in unit distance;</a:t>
            </a:r>
          </a:p>
          <a:p>
            <a:r>
              <a:rPr lang="en-US" altLang="zh-CN" dirty="0"/>
              <a:t>d:	distance between transmitter and receiver</a:t>
            </a:r>
          </a:p>
          <a:p>
            <a:r>
              <a:rPr lang="en-US" altLang="zh-CN" dirty="0"/>
              <a:t>Lambda :  = C/f : wavelength of the carrier</a:t>
            </a:r>
          </a:p>
          <a:p>
            <a:r>
              <a:rPr lang="en-US" altLang="zh-CN" dirty="0"/>
              <a:t> </a:t>
            </a:r>
            <a:endParaRPr lang="zh-CN" altLang="en-US" dirty="0"/>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23CE8B53-619B-4312-9A88-A3D555BCF718}"/>
                  </a:ext>
                </a:extLst>
              </p:cNvPr>
              <p:cNvSpPr txBox="1"/>
              <p:nvPr/>
            </p:nvSpPr>
            <p:spPr>
              <a:xfrm>
                <a:off x="5194552" y="3761162"/>
                <a:ext cx="1999393" cy="677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𝑝</m:t>
                          </m:r>
                        </m:e>
                        <m:sub>
                          <m:r>
                            <a:rPr lang="zh-CN" altLang="en-US" i="1" smtClean="0">
                              <a:latin typeface="Cambria Math" panose="02040503050406030204" pitchFamily="18" charset="0"/>
                            </a:rPr>
                            <m:t>0</m:t>
                          </m:r>
                        </m:sub>
                      </m:sSub>
                      <m:r>
                        <a:rPr lang="zh-CN" altLang="en-US" i="1" smtClean="0">
                          <a:latin typeface="Cambria Math" panose="02040503050406030204" pitchFamily="18" charset="0"/>
                        </a:rPr>
                        <m:t>=</m:t>
                      </m:r>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𝑅</m:t>
                          </m:r>
                        </m:e>
                        <m:sub>
                          <m:r>
                            <a:rPr lang="zh-CN" altLang="en-US" i="1" smtClean="0">
                              <a:latin typeface="Cambria Math" panose="02040503050406030204" pitchFamily="18" charset="0"/>
                            </a:rPr>
                            <m:t>𝑋</m:t>
                          </m:r>
                        </m:sub>
                      </m:sSub>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𝐺</m:t>
                          </m:r>
                        </m:e>
                        <m:sub>
                          <m:r>
                            <a:rPr lang="zh-CN" altLang="en-US" i="1" smtClean="0">
                              <a:latin typeface="Cambria Math" panose="02040503050406030204" pitchFamily="18" charset="0"/>
                            </a:rPr>
                            <m:t>𝑡</m:t>
                          </m:r>
                        </m:sub>
                      </m:sSub>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𝐺</m:t>
                          </m:r>
                        </m:e>
                        <m:sub>
                          <m:r>
                            <a:rPr lang="zh-CN" altLang="en-US" i="1" smtClean="0">
                              <a:latin typeface="Cambria Math" panose="02040503050406030204" pitchFamily="18" charset="0"/>
                            </a:rPr>
                            <m:t>𝑟</m:t>
                          </m:r>
                        </m:sub>
                      </m:sSub>
                      <m:sSup>
                        <m:sSupPr>
                          <m:ctrlPr>
                            <a:rPr lang="zh-CN" altLang="en-US" i="1" smtClean="0">
                              <a:latin typeface="Cambria Math" panose="02040503050406030204" pitchFamily="18" charset="0"/>
                            </a:rPr>
                          </m:ctrlPr>
                        </m:sSupPr>
                        <m:e>
                          <m:d>
                            <m:dPr>
                              <m:ctrlPr>
                                <a:rPr lang="zh-CN" altLang="en-US" i="1" smtClean="0">
                                  <a:latin typeface="Cambria Math" panose="02040503050406030204" pitchFamily="18" charset="0"/>
                                </a:rPr>
                              </m:ctrlPr>
                            </m:dPr>
                            <m:e>
                              <m:f>
                                <m:fPr>
                                  <m:ctrlPr>
                                    <a:rPr lang="zh-CN" altLang="en-US" i="1" smtClean="0">
                                      <a:latin typeface="Cambria Math" panose="02040503050406030204" pitchFamily="18" charset="0"/>
                                    </a:rPr>
                                  </m:ctrlPr>
                                </m:fPr>
                                <m:num>
                                  <m:r>
                                    <a:rPr lang="zh-CN" altLang="en-US" i="1" smtClean="0">
                                      <a:latin typeface="Cambria Math" panose="02040503050406030204" pitchFamily="18" charset="0"/>
                                    </a:rPr>
                                    <m:t>𝜆</m:t>
                                  </m:r>
                                </m:num>
                                <m:den>
                                  <m:r>
                                    <a:rPr lang="zh-CN" altLang="en-US" i="1" smtClean="0">
                                      <a:latin typeface="Cambria Math" panose="02040503050406030204" pitchFamily="18" charset="0"/>
                                    </a:rPr>
                                    <m:t>4</m:t>
                                  </m:r>
                                  <m:r>
                                    <a:rPr lang="zh-CN" altLang="en-US" i="1" smtClean="0">
                                      <a:latin typeface="Cambria Math" panose="02040503050406030204" pitchFamily="18" charset="0"/>
                                    </a:rPr>
                                    <m:t>𝜋</m:t>
                                  </m:r>
                                </m:den>
                              </m:f>
                            </m:e>
                          </m:d>
                        </m:e>
                        <m:sup>
                          <m:r>
                            <a:rPr lang="zh-CN" altLang="en-US" i="1" smtClean="0">
                              <a:latin typeface="Cambria Math" panose="02040503050406030204" pitchFamily="18" charset="0"/>
                            </a:rPr>
                            <m:t>2</m:t>
                          </m:r>
                        </m:sup>
                      </m:sSup>
                    </m:oMath>
                  </m:oMathPara>
                </a14:m>
                <a:endParaRPr lang="zh-CN" altLang="en-US" dirty="0"/>
              </a:p>
            </p:txBody>
          </p:sp>
        </mc:Choice>
        <mc:Fallback xmlns="">
          <p:sp>
            <p:nvSpPr>
              <p:cNvPr id="6" name="文字方塊 5">
                <a:extLst>
                  <a:ext uri="{FF2B5EF4-FFF2-40B4-BE49-F238E27FC236}">
                    <a16:creationId xmlns:a16="http://schemas.microsoft.com/office/drawing/2014/main" id="{23CE8B53-619B-4312-9A88-A3D555BCF718}"/>
                  </a:ext>
                </a:extLst>
              </p:cNvPr>
              <p:cNvSpPr txBox="1">
                <a:spLocks noRot="1" noChangeAspect="1" noMove="1" noResize="1" noEditPoints="1" noAdjustHandles="1" noChangeArrowheads="1" noChangeShapeType="1" noTextEdit="1"/>
              </p:cNvSpPr>
              <p:nvPr/>
            </p:nvSpPr>
            <p:spPr>
              <a:xfrm>
                <a:off x="5194552" y="3761162"/>
                <a:ext cx="1999393" cy="677045"/>
              </a:xfrm>
              <a:prstGeom prst="rect">
                <a:avLst/>
              </a:prstGeom>
              <a:blipFill>
                <a:blip r:embed="rId3"/>
                <a:stretch>
                  <a:fillRect/>
                </a:stretch>
              </a:blipFill>
            </p:spPr>
            <p:txBody>
              <a:bodyPr/>
              <a:lstStyle/>
              <a:p>
                <a:r>
                  <a:rPr lang="zh-CN" altLang="en-US">
                    <a:noFill/>
                  </a:rPr>
                  <a:t> </a:t>
                </a:r>
              </a:p>
            </p:txBody>
          </p:sp>
        </mc:Fallback>
      </mc:AlternateContent>
      <p:pic>
        <p:nvPicPr>
          <p:cNvPr id="11" name="圖片 10">
            <a:extLst>
              <a:ext uri="{FF2B5EF4-FFF2-40B4-BE49-F238E27FC236}">
                <a16:creationId xmlns:a16="http://schemas.microsoft.com/office/drawing/2014/main" id="{673DB7EA-331A-4F7C-AD74-83290B3A9CCB}"/>
              </a:ext>
            </a:extLst>
          </p:cNvPr>
          <p:cNvPicPr>
            <a:picLocks noChangeAspect="1"/>
          </p:cNvPicPr>
          <p:nvPr/>
        </p:nvPicPr>
        <p:blipFill>
          <a:blip r:embed="rId4"/>
          <a:stretch>
            <a:fillRect/>
          </a:stretch>
        </p:blipFill>
        <p:spPr>
          <a:xfrm>
            <a:off x="7785705" y="4161209"/>
            <a:ext cx="3267075" cy="2505075"/>
          </a:xfrm>
          <a:prstGeom prst="rect">
            <a:avLst/>
          </a:prstGeom>
        </p:spPr>
      </p:pic>
    </p:spTree>
    <p:extLst>
      <p:ext uri="{BB962C8B-B14F-4D97-AF65-F5344CB8AC3E}">
        <p14:creationId xmlns:p14="http://schemas.microsoft.com/office/powerpoint/2010/main" val="1098141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889E5-DCB4-4165-9E6B-EFB3F26518F4}"/>
              </a:ext>
            </a:extLst>
          </p:cNvPr>
          <p:cNvSpPr>
            <a:spLocks noGrp="1"/>
          </p:cNvSpPr>
          <p:nvPr>
            <p:ph type="ctrTitle"/>
          </p:nvPr>
        </p:nvSpPr>
        <p:spPr>
          <a:xfrm>
            <a:off x="1595268" y="197033"/>
            <a:ext cx="8878769" cy="2387600"/>
          </a:xfrm>
        </p:spPr>
        <p:txBody>
          <a:bodyPr>
            <a:normAutofit/>
          </a:bodyPr>
          <a:lstStyle/>
          <a:p>
            <a:r>
              <a:rPr lang="en-US" altLang="zh-CN" dirty="0"/>
              <a:t>observation quantity: TOA</a:t>
            </a:r>
            <a:endParaRPr lang="zh-CN" altLang="en-US" dirty="0"/>
          </a:p>
        </p:txBody>
      </p:sp>
      <p:sp>
        <p:nvSpPr>
          <p:cNvPr id="3" name="副標題 2">
            <a:extLst>
              <a:ext uri="{FF2B5EF4-FFF2-40B4-BE49-F238E27FC236}">
                <a16:creationId xmlns:a16="http://schemas.microsoft.com/office/drawing/2014/main" id="{EDF455A1-5570-4DAF-8A8E-546E813AAC82}"/>
              </a:ext>
            </a:extLst>
          </p:cNvPr>
          <p:cNvSpPr>
            <a:spLocks noGrp="1"/>
          </p:cNvSpPr>
          <p:nvPr>
            <p:ph type="subTitle" idx="1"/>
          </p:nvPr>
        </p:nvSpPr>
        <p:spPr>
          <a:xfrm>
            <a:off x="1595268" y="2490281"/>
            <a:ext cx="9416443" cy="1464547"/>
          </a:xfrm>
        </p:spPr>
        <p:txBody>
          <a:bodyPr>
            <a:normAutofit/>
          </a:bodyPr>
          <a:lstStyle/>
          <a:p>
            <a:pPr>
              <a:lnSpc>
                <a:spcPct val="110000"/>
              </a:lnSpc>
            </a:pPr>
            <a:r>
              <a:rPr lang="en-US" altLang="zh-CN" sz="2000" dirty="0"/>
              <a:t>The TOA positioning method is based on measuring the arrival time of the received signal between the base station and the mobile station, and then converting it to distance.</a:t>
            </a:r>
            <a:endParaRPr lang="zh-CN" altLang="en-US" sz="2000" dirty="0"/>
          </a:p>
        </p:txBody>
      </p:sp>
      <p:pic>
        <p:nvPicPr>
          <p:cNvPr id="7" name="圖片 6">
            <a:extLst>
              <a:ext uri="{FF2B5EF4-FFF2-40B4-BE49-F238E27FC236}">
                <a16:creationId xmlns:a16="http://schemas.microsoft.com/office/drawing/2014/main" id="{64C36792-C581-48DE-99E5-A5EEA1FDC854}"/>
              </a:ext>
            </a:extLst>
          </p:cNvPr>
          <p:cNvPicPr>
            <a:picLocks noChangeAspect="1"/>
          </p:cNvPicPr>
          <p:nvPr/>
        </p:nvPicPr>
        <p:blipFill rotWithShape="1">
          <a:blip r:embed="rId3"/>
          <a:srcRect l="7419" r="9470" b="4"/>
          <a:stretch/>
        </p:blipFill>
        <p:spPr>
          <a:xfrm>
            <a:off x="8896948" y="3429000"/>
            <a:ext cx="2569605" cy="3122881"/>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43B7B815-0325-485C-A1B8-4A4757D8F6B9}"/>
                  </a:ext>
                </a:extLst>
              </p:cNvPr>
              <p:cNvSpPr txBox="1"/>
              <p:nvPr/>
            </p:nvSpPr>
            <p:spPr>
              <a:xfrm>
                <a:off x="4811198" y="3954828"/>
                <a:ext cx="2569604" cy="401905"/>
              </a:xfrm>
              <a:prstGeom prst="rect">
                <a:avLst/>
              </a:prstGeom>
              <a:noFill/>
            </p:spPr>
            <p:txBody>
              <a:bodyPr wrap="square" lIns="0" tIns="0" rIns="0" bIns="0" rtlCol="0">
                <a:spAutoFit/>
              </a:bodyPr>
              <a:lstStyle/>
              <a:p>
                <a:pPr algn="ctr">
                  <a:spcAft>
                    <a:spcPts val="600"/>
                  </a:spcAft>
                </a:pPr>
                <a:r>
                  <a:rPr lang="en-US" altLang="zh-CN" dirty="0"/>
                  <a:t>TOA: </a:t>
                </a:r>
                <a14:m>
                  <m:oMath xmlns:m="http://schemas.openxmlformats.org/officeDocument/2006/math">
                    <m:r>
                      <a:rPr lang="zh-CN" altLang="en-US" i="1" smtClean="0">
                        <a:latin typeface="Cambria Math" panose="02040503050406030204" pitchFamily="18" charset="0"/>
                      </a:rPr>
                      <m:t>𝜏</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𝜑</m:t>
                        </m:r>
                      </m:num>
                      <m:den>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𝑓𝑐</m:t>
                        </m:r>
                      </m:den>
                    </m:f>
                  </m:oMath>
                </a14:m>
                <a:r>
                  <a:rPr lang="en-US" altLang="zh-CN" dirty="0"/>
                  <a:t>=</a:t>
                </a:r>
                <a14:m>
                  <m:oMath xmlns:m="http://schemas.openxmlformats.org/officeDocument/2006/math">
                    <m:f>
                      <m:fPr>
                        <m:ctrlPr>
                          <a:rPr lang="en-US" altLang="zh-CN" i="1" dirty="0" smtClean="0">
                            <a:latin typeface="Cambria Math" panose="02040503050406030204" pitchFamily="18" charset="0"/>
                          </a:rPr>
                        </m:ctrlPr>
                      </m:fPr>
                      <m:num>
                        <m:r>
                          <a:rPr lang="en-US" altLang="zh-CN" b="0" i="1" dirty="0" smtClean="0">
                            <a:latin typeface="Cambria Math" panose="02040503050406030204" pitchFamily="18" charset="0"/>
                          </a:rPr>
                          <m:t>2</m:t>
                        </m:r>
                        <m:r>
                          <a:rPr lang="en-US" altLang="zh-CN" b="0" i="1" dirty="0" smtClean="0">
                            <a:latin typeface="Cambria Math" panose="02040503050406030204" pitchFamily="18" charset="0"/>
                          </a:rPr>
                          <m:t>𝑑</m:t>
                        </m:r>
                      </m:num>
                      <m:den>
                        <m:r>
                          <a:rPr lang="en-US" altLang="zh-CN" b="0" i="1" dirty="0" smtClean="0">
                            <a:latin typeface="Cambria Math" panose="02040503050406030204" pitchFamily="18" charset="0"/>
                          </a:rPr>
                          <m:t>𝑐</m:t>
                        </m:r>
                      </m:den>
                    </m:f>
                  </m:oMath>
                </a14:m>
                <a:endParaRPr lang="zh-CN" altLang="en-US" dirty="0"/>
              </a:p>
            </p:txBody>
          </p:sp>
        </mc:Choice>
        <mc:Fallback xmlns="">
          <p:sp>
            <p:nvSpPr>
              <p:cNvPr id="4" name="文字方塊 3">
                <a:extLst>
                  <a:ext uri="{FF2B5EF4-FFF2-40B4-BE49-F238E27FC236}">
                    <a16:creationId xmlns:a16="http://schemas.microsoft.com/office/drawing/2014/main" id="{43B7B815-0325-485C-A1B8-4A4757D8F6B9}"/>
                  </a:ext>
                </a:extLst>
              </p:cNvPr>
              <p:cNvSpPr txBox="1">
                <a:spLocks noRot="1" noChangeAspect="1" noMove="1" noResize="1" noEditPoints="1" noAdjustHandles="1" noChangeArrowheads="1" noChangeShapeType="1" noTextEdit="1"/>
              </p:cNvSpPr>
              <p:nvPr/>
            </p:nvSpPr>
            <p:spPr>
              <a:xfrm>
                <a:off x="4811198" y="3954828"/>
                <a:ext cx="2569604" cy="401905"/>
              </a:xfrm>
              <a:prstGeom prst="rect">
                <a:avLst/>
              </a:prstGeom>
              <a:blipFill>
                <a:blip r:embed="rId4"/>
                <a:stretch>
                  <a:fillRect t="-9091" b="-22727"/>
                </a:stretch>
              </a:blipFill>
            </p:spPr>
            <p:txBody>
              <a:bodyPr/>
              <a:lstStyle/>
              <a:p>
                <a:r>
                  <a:rPr lang="zh-CN" altLang="en-US">
                    <a:noFill/>
                  </a:rPr>
                  <a:t> </a:t>
                </a:r>
              </a:p>
            </p:txBody>
          </p:sp>
        </mc:Fallback>
      </mc:AlternateContent>
      <p:sp>
        <p:nvSpPr>
          <p:cNvPr id="5" name="副標題 2">
            <a:extLst>
              <a:ext uri="{FF2B5EF4-FFF2-40B4-BE49-F238E27FC236}">
                <a16:creationId xmlns:a16="http://schemas.microsoft.com/office/drawing/2014/main" id="{D1BC9768-849E-48F5-B346-1CD7BCE894C0}"/>
              </a:ext>
            </a:extLst>
          </p:cNvPr>
          <p:cNvSpPr txBox="1">
            <a:spLocks/>
          </p:cNvSpPr>
          <p:nvPr/>
        </p:nvSpPr>
        <p:spPr>
          <a:xfrm>
            <a:off x="2010249" y="4547947"/>
            <a:ext cx="5801062" cy="1464547"/>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altLang="zh-CN" dirty="0"/>
              <a:t>This method requires a minimum of three base stations, and the estimated location of the target can generally be calculated using the least squares method.</a:t>
            </a:r>
            <a:endParaRPr lang="zh-CN" altLang="en-US" dirty="0"/>
          </a:p>
        </p:txBody>
      </p:sp>
    </p:spTree>
    <p:extLst>
      <p:ext uri="{BB962C8B-B14F-4D97-AF65-F5344CB8AC3E}">
        <p14:creationId xmlns:p14="http://schemas.microsoft.com/office/powerpoint/2010/main" val="1084514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F3C5BA0-8B24-4B05-A9E7-20545338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EACC1D74-20E9-4CFE-8DDB-00677A072982}"/>
              </a:ext>
            </a:extLst>
          </p:cNvPr>
          <p:cNvSpPr>
            <a:spLocks noGrp="1"/>
          </p:cNvSpPr>
          <p:nvPr>
            <p:ph type="ctrTitle"/>
          </p:nvPr>
        </p:nvSpPr>
        <p:spPr>
          <a:xfrm>
            <a:off x="4927471" y="628651"/>
            <a:ext cx="6588253" cy="1608711"/>
          </a:xfrm>
        </p:spPr>
        <p:txBody>
          <a:bodyPr>
            <a:normAutofit/>
          </a:bodyPr>
          <a:lstStyle/>
          <a:p>
            <a:r>
              <a:rPr lang="en-US" altLang="zh-CN" dirty="0">
                <a:solidFill>
                  <a:srgbClr val="FFFFFF"/>
                </a:solidFill>
              </a:rPr>
              <a:t>observation quantity: AOA</a:t>
            </a:r>
            <a:endParaRPr lang="zh-CN" altLang="en-US" dirty="0">
              <a:solidFill>
                <a:srgbClr val="FFFFFF"/>
              </a:solidFill>
            </a:endParaRPr>
          </a:p>
        </p:txBody>
      </p:sp>
      <p:sp>
        <p:nvSpPr>
          <p:cNvPr id="3" name="副標題 2">
            <a:extLst>
              <a:ext uri="{FF2B5EF4-FFF2-40B4-BE49-F238E27FC236}">
                <a16:creationId xmlns:a16="http://schemas.microsoft.com/office/drawing/2014/main" id="{3B96C5FD-24F3-40E9-A8D9-25AF6EF306D7}"/>
              </a:ext>
            </a:extLst>
          </p:cNvPr>
          <p:cNvSpPr>
            <a:spLocks noGrp="1"/>
          </p:cNvSpPr>
          <p:nvPr>
            <p:ph type="subTitle" idx="1"/>
          </p:nvPr>
        </p:nvSpPr>
        <p:spPr>
          <a:xfrm>
            <a:off x="5016436" y="2595464"/>
            <a:ext cx="6654928" cy="1809750"/>
          </a:xfrm>
        </p:spPr>
        <p:txBody>
          <a:bodyPr>
            <a:normAutofit/>
          </a:bodyPr>
          <a:lstStyle/>
          <a:p>
            <a:r>
              <a:rPr lang="en-US" altLang="zh-CN" dirty="0">
                <a:solidFill>
                  <a:srgbClr val="FFFFFF"/>
                </a:solidFill>
              </a:rPr>
              <a:t>It measures the angle of arrival between the mobile station and the base station and estimates the position of the target by calculating the intersection of the two rays.</a:t>
            </a:r>
            <a:endParaRPr lang="zh-CN" altLang="en-US" dirty="0">
              <a:solidFill>
                <a:srgbClr val="FFFFFF"/>
              </a:solidFill>
            </a:endParaRPr>
          </a:p>
        </p:txBody>
      </p:sp>
      <p:sp>
        <p:nvSpPr>
          <p:cNvPr id="19" name="Rectangle 18">
            <a:extLst>
              <a:ext uri="{FF2B5EF4-FFF2-40B4-BE49-F238E27FC236}">
                <a16:creationId xmlns:a16="http://schemas.microsoft.com/office/drawing/2014/main" id="{724FDB7F-33A2-451F-BA20-13ED87CF4B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圖片 4">
            <a:extLst>
              <a:ext uri="{FF2B5EF4-FFF2-40B4-BE49-F238E27FC236}">
                <a16:creationId xmlns:a16="http://schemas.microsoft.com/office/drawing/2014/main" id="{F5DC7065-5A6E-49D7-A416-2D3E5D640390}"/>
              </a:ext>
            </a:extLst>
          </p:cNvPr>
          <p:cNvPicPr>
            <a:picLocks noChangeAspect="1"/>
          </p:cNvPicPr>
          <p:nvPr/>
        </p:nvPicPr>
        <p:blipFill rotWithShape="1">
          <a:blip r:embed="rId2"/>
          <a:srcRect t="6095" b="8379"/>
          <a:stretch/>
        </p:blipFill>
        <p:spPr>
          <a:xfrm>
            <a:off x="1141857" y="2595464"/>
            <a:ext cx="2964561" cy="1667072"/>
          </a:xfrm>
          <a:prstGeom prst="rect">
            <a:avLst/>
          </a:prstGeom>
        </p:spPr>
      </p:pic>
      <p:sp>
        <p:nvSpPr>
          <p:cNvPr id="23" name="Rectangle 20">
            <a:extLst>
              <a:ext uri="{FF2B5EF4-FFF2-40B4-BE49-F238E27FC236}">
                <a16:creationId xmlns:a16="http://schemas.microsoft.com/office/drawing/2014/main" id="{1460027F-6625-463B-B6D4-594AC32F2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824D8161-7729-49B6-B9F1-7326AF39CB63}"/>
                  </a:ext>
                </a:extLst>
              </p:cNvPr>
              <p:cNvSpPr txBox="1"/>
              <p:nvPr/>
            </p:nvSpPr>
            <p:spPr>
              <a:xfrm>
                <a:off x="7555831" y="4763316"/>
                <a:ext cx="1553823" cy="5211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solidFill>
                                <a:schemeClr val="bg1"/>
                              </a:solidFill>
                              <a:latin typeface="Cambria Math" panose="02040503050406030204" pitchFamily="18" charset="0"/>
                            </a:rPr>
                          </m:ctrlPr>
                        </m:funcPr>
                        <m:fName>
                          <m:r>
                            <m:rPr>
                              <m:sty m:val="p"/>
                            </m:rPr>
                            <a:rPr lang="en-US" altLang="zh-CN" b="0" i="0" smtClean="0">
                              <a:solidFill>
                                <a:schemeClr val="bg1"/>
                              </a:solidFill>
                              <a:latin typeface="Cambria Math" panose="02040503050406030204" pitchFamily="18" charset="0"/>
                            </a:rPr>
                            <m:t>tan</m:t>
                          </m:r>
                        </m:fName>
                        <m:e>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𝑎</m:t>
                              </m:r>
                            </m:e>
                            <m:sub>
                              <m:r>
                                <a:rPr lang="en-US" altLang="zh-CN" b="0" i="1" smtClean="0">
                                  <a:solidFill>
                                    <a:schemeClr val="bg1"/>
                                  </a:solidFill>
                                  <a:latin typeface="Cambria Math" panose="02040503050406030204" pitchFamily="18" charset="0"/>
                                </a:rPr>
                                <m:t>1</m:t>
                              </m:r>
                            </m:sub>
                          </m:sSub>
                          <m:r>
                            <a:rPr lang="en-US" altLang="zh-CN" b="0" i="1" smtClean="0">
                              <a:solidFill>
                                <a:schemeClr val="bg1"/>
                              </a:solidFill>
                              <a:latin typeface="Cambria Math" panose="02040503050406030204" pitchFamily="18" charset="0"/>
                            </a:rPr>
                            <m:t>=</m:t>
                          </m:r>
                          <m:f>
                            <m:fPr>
                              <m:ctrlPr>
                                <a:rPr lang="en-US" altLang="zh-CN" b="0" i="1" smtClean="0">
                                  <a:solidFill>
                                    <a:schemeClr val="bg1"/>
                                  </a:solidFill>
                                  <a:latin typeface="Cambria Math" panose="02040503050406030204" pitchFamily="18" charset="0"/>
                                </a:rPr>
                              </m:ctrlPr>
                            </m:fPr>
                            <m:num>
                              <m:r>
                                <a:rPr lang="en-US" altLang="zh-CN" b="0" i="1" smtClean="0">
                                  <a:solidFill>
                                    <a:schemeClr val="bg1"/>
                                  </a:solidFill>
                                  <a:latin typeface="Cambria Math" panose="02040503050406030204" pitchFamily="18" charset="0"/>
                                </a:rPr>
                                <m:t>𝑦</m:t>
                              </m:r>
                              <m: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𝑦</m:t>
                                  </m:r>
                                </m:e>
                                <m:sub>
                                  <m:r>
                                    <a:rPr lang="en-US" altLang="zh-CN" b="0" i="1" smtClean="0">
                                      <a:solidFill>
                                        <a:schemeClr val="bg1"/>
                                      </a:solidFill>
                                      <a:latin typeface="Cambria Math" panose="02040503050406030204" pitchFamily="18" charset="0"/>
                                    </a:rPr>
                                    <m:t>𝑖</m:t>
                                  </m:r>
                                </m:sub>
                              </m:sSub>
                            </m:num>
                            <m:den>
                              <m:r>
                                <a:rPr lang="en-US" altLang="zh-CN" b="0" i="1" smtClean="0">
                                  <a:solidFill>
                                    <a:schemeClr val="bg1"/>
                                  </a:solidFill>
                                  <a:latin typeface="Cambria Math" panose="02040503050406030204" pitchFamily="18" charset="0"/>
                                </a:rPr>
                                <m:t>𝑥</m:t>
                              </m:r>
                              <m: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𝑖</m:t>
                                  </m:r>
                                </m:sub>
                              </m:sSub>
                            </m:den>
                          </m:f>
                        </m:e>
                      </m:func>
                    </m:oMath>
                  </m:oMathPara>
                </a14:m>
                <a:endParaRPr lang="zh-CN" altLang="en-US" dirty="0">
                  <a:solidFill>
                    <a:schemeClr val="bg1"/>
                  </a:solidFill>
                </a:endParaRPr>
              </a:p>
            </p:txBody>
          </p:sp>
        </mc:Choice>
        <mc:Fallback xmlns="">
          <p:sp>
            <p:nvSpPr>
              <p:cNvPr id="7" name="文字方塊 6">
                <a:extLst>
                  <a:ext uri="{FF2B5EF4-FFF2-40B4-BE49-F238E27FC236}">
                    <a16:creationId xmlns:a16="http://schemas.microsoft.com/office/drawing/2014/main" id="{824D8161-7729-49B6-B9F1-7326AF39CB63}"/>
                  </a:ext>
                </a:extLst>
              </p:cNvPr>
              <p:cNvSpPr txBox="1">
                <a:spLocks noRot="1" noChangeAspect="1" noMove="1" noResize="1" noEditPoints="1" noAdjustHandles="1" noChangeArrowheads="1" noChangeShapeType="1" noTextEdit="1"/>
              </p:cNvSpPr>
              <p:nvPr/>
            </p:nvSpPr>
            <p:spPr>
              <a:xfrm>
                <a:off x="7555831" y="4763316"/>
                <a:ext cx="1553823" cy="521168"/>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663746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86B97D-A682-4B74-A559-484FB992694A}"/>
              </a:ext>
            </a:extLst>
          </p:cNvPr>
          <p:cNvSpPr>
            <a:spLocks noGrp="1"/>
          </p:cNvSpPr>
          <p:nvPr>
            <p:ph type="ctrTitle"/>
          </p:nvPr>
        </p:nvSpPr>
        <p:spPr>
          <a:xfrm>
            <a:off x="248191" y="486383"/>
            <a:ext cx="11695618" cy="1957422"/>
          </a:xfrm>
        </p:spPr>
        <p:txBody>
          <a:bodyPr>
            <a:normAutofit/>
          </a:bodyPr>
          <a:lstStyle/>
          <a:p>
            <a:r>
              <a:rPr lang="en-US" altLang="zh-CN" dirty="0"/>
              <a:t>observation quantity:</a:t>
            </a:r>
            <a:br>
              <a:rPr lang="en-US" altLang="zh-CN" dirty="0"/>
            </a:br>
            <a:r>
              <a:rPr lang="en-US" altLang="zh-CN" dirty="0"/>
              <a:t>DTOA</a:t>
            </a:r>
            <a:endParaRPr lang="zh-CN" altLang="en-US" dirty="0"/>
          </a:p>
        </p:txBody>
      </p:sp>
      <p:sp>
        <p:nvSpPr>
          <p:cNvPr id="3" name="副標題 2">
            <a:extLst>
              <a:ext uri="{FF2B5EF4-FFF2-40B4-BE49-F238E27FC236}">
                <a16:creationId xmlns:a16="http://schemas.microsoft.com/office/drawing/2014/main" id="{247EDE25-1730-4E27-A573-8BCE158E86F2}"/>
              </a:ext>
            </a:extLst>
          </p:cNvPr>
          <p:cNvSpPr>
            <a:spLocks noGrp="1"/>
          </p:cNvSpPr>
          <p:nvPr>
            <p:ph type="subTitle" idx="1"/>
          </p:nvPr>
        </p:nvSpPr>
        <p:spPr>
          <a:xfrm>
            <a:off x="6096000" y="2753570"/>
            <a:ext cx="5896392" cy="1655762"/>
          </a:xfrm>
        </p:spPr>
        <p:txBody>
          <a:bodyPr>
            <a:noAutofit/>
          </a:bodyPr>
          <a:lstStyle/>
          <a:p>
            <a:pPr>
              <a:lnSpc>
                <a:spcPct val="110000"/>
              </a:lnSpc>
            </a:pPr>
            <a:r>
              <a:rPr lang="en-US" altLang="zh-CN" sz="1500" dirty="0"/>
              <a:t>TDOA is a method of locating using time differences, where the distance to a signal source can be determined by measuring the time it takes for the signal to reach a monitoring station.</a:t>
            </a:r>
          </a:p>
          <a:p>
            <a:pPr>
              <a:lnSpc>
                <a:spcPct val="110000"/>
              </a:lnSpc>
            </a:pPr>
            <a:r>
              <a:rPr lang="en-US" altLang="zh-CN" sz="1500" dirty="0"/>
              <a:t>By using the distance of the signal source to multiple radio monitoring stations, the location of the signal can be determined.</a:t>
            </a:r>
          </a:p>
          <a:p>
            <a:pPr>
              <a:lnSpc>
                <a:spcPct val="110000"/>
              </a:lnSpc>
            </a:pPr>
            <a:r>
              <a:rPr lang="en-US" altLang="zh-CN" sz="1500" dirty="0"/>
              <a:t>By comparing the time difference between the signal's arrival at multiple monitoring stations, a hyperbola can be made with the monitoring station as the focal point and the distance difference as the long axis, and the intersection of the hyperbola is the signal's position</a:t>
            </a:r>
            <a:endParaRPr lang="zh-CN" altLang="en-US" sz="1500" dirty="0"/>
          </a:p>
        </p:txBody>
      </p:sp>
      <p:pic>
        <p:nvPicPr>
          <p:cNvPr id="4" name="圖片 3">
            <a:extLst>
              <a:ext uri="{FF2B5EF4-FFF2-40B4-BE49-F238E27FC236}">
                <a16:creationId xmlns:a16="http://schemas.microsoft.com/office/drawing/2014/main" id="{F060D652-155A-4D6B-AA72-934A7CCD2B3F}"/>
              </a:ext>
            </a:extLst>
          </p:cNvPr>
          <p:cNvPicPr>
            <a:picLocks noChangeAspect="1"/>
          </p:cNvPicPr>
          <p:nvPr/>
        </p:nvPicPr>
        <p:blipFill>
          <a:blip r:embed="rId3"/>
          <a:stretch>
            <a:fillRect/>
          </a:stretch>
        </p:blipFill>
        <p:spPr>
          <a:xfrm>
            <a:off x="645638" y="2753570"/>
            <a:ext cx="4787687" cy="2333996"/>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3962119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8" name="圖片 7" descr="一張含有 室內, 坐, 水, 桌 的圖片&#10;&#10;自動產生的描述">
            <a:extLst>
              <a:ext uri="{FF2B5EF4-FFF2-40B4-BE49-F238E27FC236}">
                <a16:creationId xmlns:a16="http://schemas.microsoft.com/office/drawing/2014/main" id="{09288DAB-5172-4465-9B91-20141192197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7527" b="-1"/>
          <a:stretch/>
        </p:blipFill>
        <p:spPr>
          <a:xfrm>
            <a:off x="20" y="2030"/>
            <a:ext cx="12191980" cy="6855970"/>
          </a:xfrm>
          <a:prstGeom prst="rect">
            <a:avLst/>
          </a:prstGeom>
        </p:spPr>
      </p:pic>
      <p:sp>
        <p:nvSpPr>
          <p:cNvPr id="14" name="Rectangle 13">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216940A-F25B-4D9F-B67C-D18670EBDE5D}"/>
              </a:ext>
            </a:extLst>
          </p:cNvPr>
          <p:cNvSpPr>
            <a:spLocks noGrp="1"/>
          </p:cNvSpPr>
          <p:nvPr>
            <p:ph type="ctrTitle"/>
          </p:nvPr>
        </p:nvSpPr>
        <p:spPr>
          <a:xfrm>
            <a:off x="1595269" y="1122363"/>
            <a:ext cx="9001462" cy="2387600"/>
          </a:xfrm>
        </p:spPr>
        <p:txBody>
          <a:bodyPr>
            <a:normAutofit/>
          </a:bodyPr>
          <a:lstStyle/>
          <a:p>
            <a:r>
              <a:rPr lang="en-US" altLang="zh-CN"/>
              <a:t>Data Analysis</a:t>
            </a:r>
            <a:endParaRPr lang="zh-CN" altLang="en-US"/>
          </a:p>
        </p:txBody>
      </p:sp>
      <p:sp>
        <p:nvSpPr>
          <p:cNvPr id="9" name="文字方塊 8">
            <a:extLst>
              <a:ext uri="{FF2B5EF4-FFF2-40B4-BE49-F238E27FC236}">
                <a16:creationId xmlns:a16="http://schemas.microsoft.com/office/drawing/2014/main" id="{9944255A-23B7-44FD-A2F3-6D9D549ABFA6}"/>
              </a:ext>
            </a:extLst>
          </p:cNvPr>
          <p:cNvSpPr txBox="1"/>
          <p:nvPr/>
        </p:nvSpPr>
        <p:spPr>
          <a:xfrm>
            <a:off x="10022815" y="6657945"/>
            <a:ext cx="2169185" cy="200055"/>
          </a:xfrm>
          <a:prstGeom prst="rect">
            <a:avLst/>
          </a:prstGeom>
          <a:solidFill>
            <a:srgbClr val="000000"/>
          </a:solidFill>
        </p:spPr>
        <p:txBody>
          <a:bodyPr wrap="none" rtlCol="0">
            <a:spAutoFit/>
          </a:bodyPr>
          <a:lstStyle/>
          <a:p>
            <a:pPr algn="r">
              <a:spcAft>
                <a:spcPts val="600"/>
              </a:spcAft>
            </a:pPr>
            <a:r>
              <a:rPr lang="zh-CN" altLang="en-US" sz="700">
                <a:solidFill>
                  <a:srgbClr val="FFFFFF"/>
                </a:solidFill>
                <a:hlinkClick r:id="rId4" tooltip="https://www.students4bestevidence.net/data-analysis-methods/">
                  <a:extLst>
                    <a:ext uri="{A12FA001-AC4F-418D-AE19-62706E023703}">
                      <ahyp:hlinkClr xmlns:ahyp="http://schemas.microsoft.com/office/drawing/2018/hyperlinkcolor" val="tx"/>
                    </a:ext>
                  </a:extLst>
                </a:hlinkClick>
              </a:rPr>
              <a:t>此相片</a:t>
            </a:r>
            <a:r>
              <a:rPr lang="zh-CN" altLang="en-US" sz="700">
                <a:solidFill>
                  <a:srgbClr val="FFFFFF"/>
                </a:solidFill>
              </a:rPr>
              <a:t> (作者: 未知的作者) 已透過 </a:t>
            </a:r>
            <a:r>
              <a:rPr lang="zh-CN" altLang="en-US" sz="700">
                <a:solidFill>
                  <a:srgbClr val="FFFFFF"/>
                </a:solidFill>
                <a:hlinkClick r:id="rId5" tooltip="https://creativecommons.org/licenses/by-nd/3.0/">
                  <a:extLst>
                    <a:ext uri="{A12FA001-AC4F-418D-AE19-62706E023703}">
                      <ahyp:hlinkClr xmlns:ahyp="http://schemas.microsoft.com/office/drawing/2018/hyperlinkcolor" val="tx"/>
                    </a:ext>
                  </a:extLst>
                </a:hlinkClick>
              </a:rPr>
              <a:t>CC BY-ND</a:t>
            </a:r>
            <a:r>
              <a:rPr lang="zh-CN" altLang="en-US" sz="700">
                <a:solidFill>
                  <a:srgbClr val="FFFFFF"/>
                </a:solidFill>
              </a:rPr>
              <a:t> 授權</a:t>
            </a:r>
          </a:p>
        </p:txBody>
      </p:sp>
    </p:spTree>
    <p:extLst>
      <p:ext uri="{BB962C8B-B14F-4D97-AF65-F5344CB8AC3E}">
        <p14:creationId xmlns:p14="http://schemas.microsoft.com/office/powerpoint/2010/main" val="2307402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094E213D-3FA7-4D59-80B5-015897DCA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2640EC81-9604-482E-B781-03A2EA62E71C}"/>
              </a:ext>
            </a:extLst>
          </p:cNvPr>
          <p:cNvSpPr>
            <a:spLocks noGrp="1"/>
          </p:cNvSpPr>
          <p:nvPr>
            <p:ph type="ctrTitle"/>
          </p:nvPr>
        </p:nvSpPr>
        <p:spPr>
          <a:xfrm>
            <a:off x="6435091" y="609600"/>
            <a:ext cx="4832465" cy="1326321"/>
          </a:xfrm>
        </p:spPr>
        <p:txBody>
          <a:bodyPr vert="horz" lIns="91440" tIns="45720" rIns="91440" bIns="45720" rtlCol="0" anchor="ctr">
            <a:normAutofit/>
          </a:bodyPr>
          <a:lstStyle/>
          <a:p>
            <a:r>
              <a:rPr lang="en-US" altLang="zh-CN" sz="3400" dirty="0">
                <a:solidFill>
                  <a:srgbClr val="FFFFFF"/>
                </a:solidFill>
              </a:rPr>
              <a:t>Data descriptions</a:t>
            </a:r>
          </a:p>
        </p:txBody>
      </p:sp>
      <p:sp>
        <p:nvSpPr>
          <p:cNvPr id="35" name="Rectangle 34">
            <a:extLst>
              <a:ext uri="{FF2B5EF4-FFF2-40B4-BE49-F238E27FC236}">
                <a16:creationId xmlns:a16="http://schemas.microsoft.com/office/drawing/2014/main" id="{0D63BE23-20C0-4F37-860E-0892A4DE0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522922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圖片 11">
            <a:extLst>
              <a:ext uri="{FF2B5EF4-FFF2-40B4-BE49-F238E27FC236}">
                <a16:creationId xmlns:a16="http://schemas.microsoft.com/office/drawing/2014/main" id="{07C56105-DE50-4DE8-ACC8-34C30B2A19BE}"/>
              </a:ext>
            </a:extLst>
          </p:cNvPr>
          <p:cNvPicPr>
            <a:picLocks noChangeAspect="1"/>
          </p:cNvPicPr>
          <p:nvPr/>
        </p:nvPicPr>
        <p:blipFill>
          <a:blip r:embed="rId2"/>
          <a:stretch>
            <a:fillRect/>
          </a:stretch>
        </p:blipFill>
        <p:spPr>
          <a:xfrm>
            <a:off x="1278582" y="1114868"/>
            <a:ext cx="4177009" cy="4628265"/>
          </a:xfrm>
          <a:prstGeom prst="rect">
            <a:avLst/>
          </a:prstGeom>
        </p:spPr>
      </p:pic>
      <p:sp>
        <p:nvSpPr>
          <p:cNvPr id="37" name="Rectangle 36">
            <a:extLst>
              <a:ext uri="{FF2B5EF4-FFF2-40B4-BE49-F238E27FC236}">
                <a16:creationId xmlns:a16="http://schemas.microsoft.com/office/drawing/2014/main" id="{D49AB149-D0D3-42EA-8B4C-F39E213AE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5109182"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副標題 2">
            <a:extLst>
              <a:ext uri="{FF2B5EF4-FFF2-40B4-BE49-F238E27FC236}">
                <a16:creationId xmlns:a16="http://schemas.microsoft.com/office/drawing/2014/main" id="{AC8F2143-05BF-4C06-9F5A-FF84E57F9D29}"/>
              </a:ext>
            </a:extLst>
          </p:cNvPr>
          <p:cNvSpPr>
            <a:spLocks noGrp="1"/>
          </p:cNvSpPr>
          <p:nvPr>
            <p:ph type="subTitle" idx="1"/>
          </p:nvPr>
        </p:nvSpPr>
        <p:spPr>
          <a:xfrm>
            <a:off x="6435091" y="2096064"/>
            <a:ext cx="4832465" cy="3962120"/>
          </a:xfrm>
        </p:spPr>
        <p:txBody>
          <a:bodyPr vert="horz" lIns="91440" tIns="45720" rIns="91440" bIns="45720" rtlCol="0">
            <a:normAutofit/>
          </a:bodyPr>
          <a:lstStyle/>
          <a:p>
            <a:pPr indent="-228600" algn="l">
              <a:lnSpc>
                <a:spcPct val="110000"/>
              </a:lnSpc>
              <a:buFont typeface="Arial" panose="020B0604020202020204" pitchFamily="34" charset="0"/>
              <a:buChar char="•"/>
            </a:pPr>
            <a:r>
              <a:rPr lang="en-US" altLang="zh-CN" sz="1000" dirty="0">
                <a:solidFill>
                  <a:srgbClr val="FFFFFF"/>
                </a:solidFill>
              </a:rPr>
              <a:t>NAME : BLE RSSI Dataset for Indoor Localization and Navigation Data Set</a:t>
            </a:r>
          </a:p>
          <a:p>
            <a:pPr indent="-228600" algn="l">
              <a:lnSpc>
                <a:spcPct val="110000"/>
              </a:lnSpc>
              <a:buFont typeface="Arial" panose="020B0604020202020204" pitchFamily="34" charset="0"/>
              <a:buChar char="•"/>
            </a:pPr>
            <a:r>
              <a:rPr lang="en-US" altLang="zh-CN" sz="1000" dirty="0">
                <a:solidFill>
                  <a:srgbClr val="FFFFFF"/>
                </a:solidFill>
              </a:rPr>
              <a:t>Source From: Machine Learning Repository</a:t>
            </a:r>
          </a:p>
          <a:p>
            <a:pPr indent="-228600" algn="l">
              <a:lnSpc>
                <a:spcPct val="110000"/>
              </a:lnSpc>
              <a:buFont typeface="Arial" panose="020B0604020202020204" pitchFamily="34" charset="0"/>
              <a:buChar char="•"/>
            </a:pPr>
            <a:r>
              <a:rPr lang="en-US" altLang="zh-CN" sz="1000" dirty="0">
                <a:solidFill>
                  <a:srgbClr val="FFFFFF"/>
                </a:solidFill>
              </a:rPr>
              <a:t>Data Set Info: The dataset was created using the RSSI readings of an array of 13 </a:t>
            </a:r>
            <a:r>
              <a:rPr lang="en-US" altLang="zh-CN" sz="1000" dirty="0" err="1">
                <a:solidFill>
                  <a:srgbClr val="FFFFFF"/>
                </a:solidFill>
              </a:rPr>
              <a:t>ibeacons</a:t>
            </a:r>
            <a:r>
              <a:rPr lang="en-US" altLang="zh-CN" sz="1000" dirty="0">
                <a:solidFill>
                  <a:srgbClr val="FFFFFF"/>
                </a:solidFill>
              </a:rPr>
              <a:t> in the first floor of Waldo Library, Western Michigan University. </a:t>
            </a:r>
          </a:p>
          <a:p>
            <a:pPr indent="-228600" algn="l">
              <a:lnSpc>
                <a:spcPct val="110000"/>
              </a:lnSpc>
              <a:buFont typeface="Arial" panose="020B0604020202020204" pitchFamily="34" charset="0"/>
              <a:buChar char="•"/>
            </a:pPr>
            <a:r>
              <a:rPr lang="en-US" altLang="zh-CN" sz="1000" dirty="0">
                <a:solidFill>
                  <a:srgbClr val="FFFFFF"/>
                </a:solidFill>
              </a:rPr>
              <a:t>Device : iPhone 6S</a:t>
            </a:r>
          </a:p>
          <a:p>
            <a:pPr indent="-228600" algn="l">
              <a:lnSpc>
                <a:spcPct val="110000"/>
              </a:lnSpc>
              <a:buFont typeface="Arial" panose="020B0604020202020204" pitchFamily="34" charset="0"/>
              <a:buChar char="•"/>
            </a:pPr>
            <a:r>
              <a:rPr lang="en-US" altLang="zh-CN" sz="1000" dirty="0">
                <a:solidFill>
                  <a:srgbClr val="FFFFFF"/>
                </a:solidFill>
              </a:rPr>
              <a:t>The input data contains the location (label column), a timestamp, followed by RSSI readings of 13 </a:t>
            </a:r>
            <a:r>
              <a:rPr lang="en-US" altLang="zh-CN" sz="1000" dirty="0" err="1">
                <a:solidFill>
                  <a:srgbClr val="FFFFFF"/>
                </a:solidFill>
              </a:rPr>
              <a:t>iBeacons</a:t>
            </a:r>
            <a:r>
              <a:rPr lang="en-US" altLang="zh-CN" sz="1000" dirty="0">
                <a:solidFill>
                  <a:srgbClr val="FFFFFF"/>
                </a:solidFill>
              </a:rPr>
              <a:t>.</a:t>
            </a:r>
          </a:p>
          <a:p>
            <a:pPr indent="-228600" algn="l">
              <a:lnSpc>
                <a:spcPct val="110000"/>
              </a:lnSpc>
              <a:buFont typeface="Arial" panose="020B0604020202020204" pitchFamily="34" charset="0"/>
              <a:buChar char="•"/>
            </a:pPr>
            <a:r>
              <a:rPr lang="en-US" altLang="zh-CN" sz="1000" dirty="0">
                <a:solidFill>
                  <a:srgbClr val="FFFFFF"/>
                </a:solidFill>
              </a:rPr>
              <a:t> RSSI measurements are negative values. Bigger RSSI values indicate closer proximity to a given iBeacon (e.g., RSSI of -65 represent a closer distance to a given iBeacon compared to RSSI of -85). For out-of-range </a:t>
            </a:r>
            <a:r>
              <a:rPr lang="en-US" altLang="zh-CN" sz="1000" dirty="0" err="1">
                <a:solidFill>
                  <a:srgbClr val="FFFFFF"/>
                </a:solidFill>
              </a:rPr>
              <a:t>iBeacons</a:t>
            </a:r>
            <a:r>
              <a:rPr lang="en-US" altLang="zh-CN" sz="1000" dirty="0">
                <a:solidFill>
                  <a:srgbClr val="FFFFFF"/>
                </a:solidFill>
              </a:rPr>
              <a:t>, the RSSI is indicated by -200.</a:t>
            </a:r>
          </a:p>
          <a:p>
            <a:pPr indent="-228600" algn="l">
              <a:lnSpc>
                <a:spcPct val="110000"/>
              </a:lnSpc>
              <a:buFont typeface="Arial" panose="020B0604020202020204" pitchFamily="34" charset="0"/>
              <a:buChar char="•"/>
            </a:pPr>
            <a:r>
              <a:rPr lang="en-US" altLang="zh-CN" sz="1000" dirty="0">
                <a:solidFill>
                  <a:srgbClr val="FFFFFF"/>
                </a:solidFill>
              </a:rPr>
              <a:t> The locations related to RSSI readings are combined in one column consisting a letter for the column and a number for the row of the position. The attached figure depicts the layout of the </a:t>
            </a:r>
            <a:r>
              <a:rPr lang="en-US" altLang="zh-CN" sz="1000" dirty="0" err="1">
                <a:solidFill>
                  <a:srgbClr val="FFFFFF"/>
                </a:solidFill>
              </a:rPr>
              <a:t>iBeacons</a:t>
            </a:r>
            <a:r>
              <a:rPr lang="en-US" altLang="zh-CN" sz="1000" dirty="0">
                <a:solidFill>
                  <a:srgbClr val="FFFFFF"/>
                </a:solidFill>
              </a:rPr>
              <a:t> as well as the arrange of locations.</a:t>
            </a:r>
            <a:br>
              <a:rPr lang="en-US" altLang="zh-CN" sz="1000" dirty="0">
                <a:solidFill>
                  <a:srgbClr val="FFFFFF"/>
                </a:solidFill>
              </a:rPr>
            </a:br>
            <a:endParaRPr lang="en-US" altLang="zh-CN" sz="1000" dirty="0">
              <a:solidFill>
                <a:srgbClr val="FFFFFF"/>
              </a:solidFill>
            </a:endParaRPr>
          </a:p>
        </p:txBody>
      </p:sp>
      <p:sp>
        <p:nvSpPr>
          <p:cNvPr id="9" name="矩形 8">
            <a:extLst>
              <a:ext uri="{FF2B5EF4-FFF2-40B4-BE49-F238E27FC236}">
                <a16:creationId xmlns:a16="http://schemas.microsoft.com/office/drawing/2014/main" id="{50DEC029-3B07-4ABE-AC3F-22471B6498B6}"/>
              </a:ext>
            </a:extLst>
          </p:cNvPr>
          <p:cNvSpPr/>
          <p:nvPr/>
        </p:nvSpPr>
        <p:spPr>
          <a:xfrm>
            <a:off x="7555994" y="6041687"/>
            <a:ext cx="4635987" cy="685799"/>
          </a:xfrm>
          <a:prstGeom prst="rect">
            <a:avLst/>
          </a:prstGeom>
          <a:solidFill>
            <a:srgbClr val="000000">
              <a:alpha val="50000"/>
            </a:srgbClr>
          </a:solidFill>
          <a:ln>
            <a:noFill/>
          </a:ln>
        </p:spPr>
        <p:txBody>
          <a:bodyPr wrap="square">
            <a:noAutofit/>
          </a:bodyPr>
          <a:lstStyle/>
          <a:p>
            <a:pPr algn="ctr">
              <a:spcAft>
                <a:spcPts val="600"/>
              </a:spcAft>
            </a:pPr>
            <a:r>
              <a:rPr lang="en-US" altLang="zh-CN" sz="800" dirty="0">
                <a:solidFill>
                  <a:srgbClr val="FFFFFF"/>
                </a:solidFill>
              </a:rPr>
              <a:t>@article{mohammadi2017semi,</a:t>
            </a:r>
            <a:br>
              <a:rPr lang="en-US" altLang="zh-CN" sz="800" dirty="0">
                <a:solidFill>
                  <a:srgbClr val="FFFFFF"/>
                </a:solidFill>
              </a:rPr>
            </a:br>
            <a:r>
              <a:rPr lang="en-US" altLang="zh-CN" sz="800" dirty="0">
                <a:solidFill>
                  <a:srgbClr val="FFFFFF"/>
                </a:solidFill>
              </a:rPr>
              <a:t>author={M. </a:t>
            </a:r>
            <a:r>
              <a:rPr lang="en-US" altLang="zh-CN" sz="800" dirty="0" err="1">
                <a:solidFill>
                  <a:srgbClr val="FFFFFF"/>
                </a:solidFill>
              </a:rPr>
              <a:t>Mohammadi</a:t>
            </a:r>
            <a:r>
              <a:rPr lang="en-US" altLang="zh-CN" sz="800" dirty="0">
                <a:solidFill>
                  <a:srgbClr val="FFFFFF"/>
                </a:solidFill>
              </a:rPr>
              <a:t> and A. Al-Fuqaha and M. </a:t>
            </a:r>
            <a:r>
              <a:rPr lang="en-US" altLang="zh-CN" sz="800" dirty="0" err="1">
                <a:solidFill>
                  <a:srgbClr val="FFFFFF"/>
                </a:solidFill>
              </a:rPr>
              <a:t>Guizani</a:t>
            </a:r>
            <a:r>
              <a:rPr lang="en-US" altLang="zh-CN" sz="800" dirty="0">
                <a:solidFill>
                  <a:srgbClr val="FFFFFF"/>
                </a:solidFill>
              </a:rPr>
              <a:t> and J. S. Oh},</a:t>
            </a:r>
            <a:br>
              <a:rPr lang="en-US" altLang="zh-CN" sz="800" dirty="0">
                <a:solidFill>
                  <a:srgbClr val="FFFFFF"/>
                </a:solidFill>
              </a:rPr>
            </a:br>
            <a:r>
              <a:rPr lang="en-US" altLang="zh-CN" sz="800" dirty="0">
                <a:solidFill>
                  <a:srgbClr val="FFFFFF"/>
                </a:solidFill>
              </a:rPr>
              <a:t>journal={IEEE Internet of Things Journal},</a:t>
            </a:r>
            <a:br>
              <a:rPr lang="en-US" altLang="zh-CN" sz="800" dirty="0">
                <a:solidFill>
                  <a:srgbClr val="FFFFFF"/>
                </a:solidFill>
              </a:rPr>
            </a:br>
            <a:r>
              <a:rPr lang="en-US" altLang="zh-CN" sz="800" dirty="0">
                <a:solidFill>
                  <a:srgbClr val="FFFFFF"/>
                </a:solidFill>
              </a:rPr>
              <a:t>title={{Semi-supervised Deep Reinforcement Learning in Support of IoT and Smart City Services}},year={2017},pages={1-12},publisher={IEEE},</a:t>
            </a:r>
            <a:r>
              <a:rPr lang="en-US" altLang="zh-CN" sz="800" dirty="0" err="1">
                <a:solidFill>
                  <a:srgbClr val="FFFFFF"/>
                </a:solidFill>
              </a:rPr>
              <a:t>doi</a:t>
            </a:r>
            <a:r>
              <a:rPr lang="en-US" altLang="zh-CN" sz="800" dirty="0">
                <a:solidFill>
                  <a:srgbClr val="FFFFFF"/>
                </a:solidFill>
              </a:rPr>
              <a:t>={10.1109/JIOT.2017.2712560},ISSN={2327-4662},}</a:t>
            </a:r>
            <a:endParaRPr lang="zh-CN" altLang="en-US" sz="800" dirty="0">
              <a:solidFill>
                <a:srgbClr val="FFFFFF"/>
              </a:solidFill>
            </a:endParaRPr>
          </a:p>
        </p:txBody>
      </p:sp>
    </p:spTree>
    <p:extLst>
      <p:ext uri="{BB962C8B-B14F-4D97-AF65-F5344CB8AC3E}">
        <p14:creationId xmlns:p14="http://schemas.microsoft.com/office/powerpoint/2010/main" val="366058602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FBA67F-0D4D-4C2E-A1D7-82D080A4B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0332471A-7C47-407B-AC7B-0617AFF83133}"/>
              </a:ext>
            </a:extLst>
          </p:cNvPr>
          <p:cNvSpPr>
            <a:spLocks noGrp="1"/>
          </p:cNvSpPr>
          <p:nvPr>
            <p:ph type="ctrTitle"/>
          </p:nvPr>
        </p:nvSpPr>
        <p:spPr>
          <a:xfrm>
            <a:off x="913795" y="609600"/>
            <a:ext cx="10353761" cy="1326321"/>
          </a:xfrm>
        </p:spPr>
        <p:txBody>
          <a:bodyPr vert="horz" lIns="91440" tIns="45720" rIns="91440" bIns="45720" rtlCol="0" anchor="ctr">
            <a:normAutofit/>
          </a:bodyPr>
          <a:lstStyle/>
          <a:p>
            <a:r>
              <a:rPr lang="en-US" altLang="zh-CN" sz="3400"/>
              <a:t>concrete procedure</a:t>
            </a:r>
          </a:p>
        </p:txBody>
      </p:sp>
      <p:sp>
        <p:nvSpPr>
          <p:cNvPr id="10" name="Rectangle 9">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3" name="副標題 2">
            <a:extLst>
              <a:ext uri="{FF2B5EF4-FFF2-40B4-BE49-F238E27FC236}">
                <a16:creationId xmlns:a16="http://schemas.microsoft.com/office/drawing/2014/main" id="{30150A05-5F44-41C3-9718-5E0EE7A1809B}"/>
              </a:ext>
            </a:extLst>
          </p:cNvPr>
          <p:cNvSpPr>
            <a:spLocks noGrp="1"/>
          </p:cNvSpPr>
          <p:nvPr>
            <p:ph type="subTitle" idx="1"/>
          </p:nvPr>
        </p:nvSpPr>
        <p:spPr>
          <a:xfrm>
            <a:off x="1466850" y="2463800"/>
            <a:ext cx="9895056" cy="3327400"/>
          </a:xfrm>
        </p:spPr>
        <p:txBody>
          <a:bodyPr vert="horz" lIns="91440" tIns="45720" rIns="91440" bIns="45720" rtlCol="0">
            <a:normAutofit/>
          </a:bodyPr>
          <a:lstStyle/>
          <a:p>
            <a:pPr indent="-228600" algn="l">
              <a:lnSpc>
                <a:spcPct val="110000"/>
              </a:lnSpc>
              <a:buFont typeface="Arial" panose="020B0604020202020204" pitchFamily="34" charset="0"/>
              <a:buChar char="•"/>
            </a:pPr>
            <a:r>
              <a:rPr lang="en-US" altLang="zh-CN" sz="1900" dirty="0"/>
              <a:t>1. Step one: Data Preprocessing:</a:t>
            </a:r>
          </a:p>
          <a:p>
            <a:pPr lvl="1" indent="-228600" algn="l">
              <a:lnSpc>
                <a:spcPct val="110000"/>
              </a:lnSpc>
              <a:buFont typeface="Arial" panose="020B0604020202020204" pitchFamily="34" charset="0"/>
              <a:buChar char="•"/>
            </a:pPr>
            <a:r>
              <a:rPr lang="en-US" altLang="zh-CN" sz="1500" dirty="0"/>
              <a:t>Determination of missing values, Remove the missing value, Removal of duplicate information, Revision data content, Correlation verification.</a:t>
            </a:r>
          </a:p>
          <a:p>
            <a:pPr indent="-228600" algn="l">
              <a:lnSpc>
                <a:spcPct val="110000"/>
              </a:lnSpc>
              <a:buFont typeface="Arial" panose="020B0604020202020204" pitchFamily="34" charset="0"/>
              <a:buChar char="•"/>
            </a:pPr>
            <a:r>
              <a:rPr lang="en-US" altLang="zh-CN" sz="1900" dirty="0"/>
              <a:t>2. Apply Different Machine Learning Algorithm, with different Data fragmentation methods</a:t>
            </a:r>
          </a:p>
          <a:p>
            <a:pPr indent="-228600" algn="l">
              <a:lnSpc>
                <a:spcPct val="110000"/>
              </a:lnSpc>
              <a:buFont typeface="Arial" panose="020B0604020202020204" pitchFamily="34" charset="0"/>
              <a:buChar char="•"/>
            </a:pPr>
            <a:r>
              <a:rPr lang="en-US" altLang="zh-CN" sz="1900" dirty="0"/>
              <a:t>3. Calculate the accuracy of each model.</a:t>
            </a:r>
          </a:p>
          <a:p>
            <a:pPr indent="-228600" algn="l">
              <a:lnSpc>
                <a:spcPct val="110000"/>
              </a:lnSpc>
              <a:buFont typeface="Arial" panose="020B0604020202020204" pitchFamily="34" charset="0"/>
              <a:buChar char="•"/>
            </a:pPr>
            <a:r>
              <a:rPr lang="en-US" altLang="zh-CN" sz="1900" dirty="0"/>
              <a:t>4. Visualized result </a:t>
            </a:r>
          </a:p>
          <a:p>
            <a:pPr algn="l">
              <a:lnSpc>
                <a:spcPct val="110000"/>
              </a:lnSpc>
            </a:pPr>
            <a:endParaRPr lang="en-US" altLang="zh-CN" sz="1900" dirty="0"/>
          </a:p>
          <a:p>
            <a:pPr indent="-228600" algn="l">
              <a:lnSpc>
                <a:spcPct val="110000"/>
              </a:lnSpc>
              <a:buFont typeface="Arial" panose="020B0604020202020204" pitchFamily="34" charset="0"/>
              <a:buChar char="•"/>
            </a:pPr>
            <a:endParaRPr lang="en-US" altLang="zh-CN" sz="1900" dirty="0"/>
          </a:p>
        </p:txBody>
      </p:sp>
    </p:spTree>
    <p:extLst>
      <p:ext uri="{BB962C8B-B14F-4D97-AF65-F5344CB8AC3E}">
        <p14:creationId xmlns:p14="http://schemas.microsoft.com/office/powerpoint/2010/main" val="3068204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8D3469-7AB6-45E7-8768-CB256ED4FCF6}"/>
              </a:ext>
            </a:extLst>
          </p:cNvPr>
          <p:cNvSpPr>
            <a:spLocks noGrp="1"/>
          </p:cNvSpPr>
          <p:nvPr>
            <p:ph type="ctrTitle"/>
          </p:nvPr>
        </p:nvSpPr>
        <p:spPr>
          <a:xfrm>
            <a:off x="657225" y="4537711"/>
            <a:ext cx="10844965" cy="1062990"/>
          </a:xfrm>
        </p:spPr>
        <p:txBody>
          <a:bodyPr>
            <a:normAutofit/>
          </a:bodyPr>
          <a:lstStyle/>
          <a:p>
            <a:r>
              <a:rPr lang="en-US" altLang="zh-CN" sz="3400" dirty="0"/>
              <a:t>Data Overviews</a:t>
            </a:r>
            <a:br>
              <a:rPr lang="en-US" altLang="zh-CN" sz="3400" dirty="0"/>
            </a:br>
            <a:endParaRPr lang="zh-CN" altLang="en-US" sz="3400" dirty="0"/>
          </a:p>
        </p:txBody>
      </p:sp>
      <p:sp>
        <p:nvSpPr>
          <p:cNvPr id="19" name="Rectangle 18">
            <a:extLst>
              <a:ext uri="{FF2B5EF4-FFF2-40B4-BE49-F238E27FC236}">
                <a16:creationId xmlns:a16="http://schemas.microsoft.com/office/drawing/2014/main" id="{9D7D3291-A362-4BDB-8C2B-ED8A613ED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10668000" cy="339090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圖片 5">
            <a:extLst>
              <a:ext uri="{FF2B5EF4-FFF2-40B4-BE49-F238E27FC236}">
                <a16:creationId xmlns:a16="http://schemas.microsoft.com/office/drawing/2014/main" id="{1102C56D-490C-4454-9A48-D788DB8481D7}"/>
              </a:ext>
            </a:extLst>
          </p:cNvPr>
          <p:cNvPicPr>
            <a:picLocks noChangeAspect="1"/>
          </p:cNvPicPr>
          <p:nvPr/>
        </p:nvPicPr>
        <p:blipFill>
          <a:blip r:embed="rId3"/>
          <a:stretch>
            <a:fillRect/>
          </a:stretch>
        </p:blipFill>
        <p:spPr>
          <a:xfrm>
            <a:off x="6096000" y="1257299"/>
            <a:ext cx="4877357" cy="2474021"/>
          </a:xfrm>
          <a:prstGeom prst="rect">
            <a:avLst/>
          </a:prstGeom>
        </p:spPr>
      </p:pic>
      <p:sp>
        <p:nvSpPr>
          <p:cNvPr id="21" name="Rectangle 20">
            <a:extLst>
              <a:ext uri="{FF2B5EF4-FFF2-40B4-BE49-F238E27FC236}">
                <a16:creationId xmlns:a16="http://schemas.microsoft.com/office/drawing/2014/main" id="{61A4A5F8-84E6-4261-8CA3-360164B16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021" y="797778"/>
            <a:ext cx="10528908" cy="3262195"/>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圖片 4">
            <a:extLst>
              <a:ext uri="{FF2B5EF4-FFF2-40B4-BE49-F238E27FC236}">
                <a16:creationId xmlns:a16="http://schemas.microsoft.com/office/drawing/2014/main" id="{E542ADAB-4901-4D90-852D-62D05A515F28}"/>
              </a:ext>
            </a:extLst>
          </p:cNvPr>
          <p:cNvPicPr>
            <a:picLocks noChangeAspect="1"/>
          </p:cNvPicPr>
          <p:nvPr/>
        </p:nvPicPr>
        <p:blipFill>
          <a:blip r:embed="rId4"/>
          <a:stretch>
            <a:fillRect/>
          </a:stretch>
        </p:blipFill>
        <p:spPr>
          <a:xfrm>
            <a:off x="1924742" y="1257299"/>
            <a:ext cx="3377104" cy="2651386"/>
          </a:xfrm>
          <a:prstGeom prst="rect">
            <a:avLst/>
          </a:prstGeom>
        </p:spPr>
      </p:pic>
    </p:spTree>
    <p:extLst>
      <p:ext uri="{BB962C8B-B14F-4D97-AF65-F5344CB8AC3E}">
        <p14:creationId xmlns:p14="http://schemas.microsoft.com/office/powerpoint/2010/main" val="3579647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7" name="圖片 16">
            <a:extLst>
              <a:ext uri="{FF2B5EF4-FFF2-40B4-BE49-F238E27FC236}">
                <a16:creationId xmlns:a16="http://schemas.microsoft.com/office/drawing/2014/main" id="{6FC3F0B5-7024-42DC-8B27-9C5699C95F5C}"/>
              </a:ext>
            </a:extLst>
          </p:cNvPr>
          <p:cNvPicPr>
            <a:picLocks noChangeAspect="1"/>
          </p:cNvPicPr>
          <p:nvPr/>
        </p:nvPicPr>
        <p:blipFill rotWithShape="1">
          <a:blip r:embed="rId3">
            <a:alphaModFix amt="35000"/>
            <a:grayscl/>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8137" r="2" b="18143"/>
          <a:stretch/>
        </p:blipFill>
        <p:spPr>
          <a:xfrm>
            <a:off x="20" y="2030"/>
            <a:ext cx="12191980" cy="6855970"/>
          </a:xfrm>
          <a:prstGeom prst="rect">
            <a:avLst/>
          </a:prstGeom>
          <a:scene3d>
            <a:camera prst="orthographicFront"/>
            <a:lightRig rig="twoPt" dir="t">
              <a:rot lat="0" lon="0" rev="7200000"/>
            </a:lightRig>
          </a:scene3d>
          <a:sp3d>
            <a:bevelT w="25400" h="19050"/>
          </a:sp3d>
        </p:spPr>
      </p:pic>
      <p:sp>
        <p:nvSpPr>
          <p:cNvPr id="23" name="Rectangle 22">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標題 1">
            <a:extLst>
              <a:ext uri="{FF2B5EF4-FFF2-40B4-BE49-F238E27FC236}">
                <a16:creationId xmlns:a16="http://schemas.microsoft.com/office/drawing/2014/main" id="{52A66E27-427C-461F-94B7-E89B86510212}"/>
              </a:ext>
            </a:extLst>
          </p:cNvPr>
          <p:cNvSpPr>
            <a:spLocks noGrp="1"/>
          </p:cNvSpPr>
          <p:nvPr>
            <p:ph type="ctrTitle"/>
          </p:nvPr>
        </p:nvSpPr>
        <p:spPr>
          <a:xfrm>
            <a:off x="1595269" y="1122363"/>
            <a:ext cx="9001462" cy="2387600"/>
          </a:xfrm>
        </p:spPr>
        <p:txBody>
          <a:bodyPr>
            <a:normAutofit/>
          </a:bodyPr>
          <a:lstStyle/>
          <a:p>
            <a:r>
              <a:rPr lang="en-US" altLang="zh-CN" dirty="0"/>
              <a:t>Introduction Of IOT:</a:t>
            </a:r>
            <a:endParaRPr lang="zh-CN" altLang="en-US" dirty="0"/>
          </a:p>
        </p:txBody>
      </p:sp>
      <p:sp>
        <p:nvSpPr>
          <p:cNvPr id="3" name="副標題 2">
            <a:extLst>
              <a:ext uri="{FF2B5EF4-FFF2-40B4-BE49-F238E27FC236}">
                <a16:creationId xmlns:a16="http://schemas.microsoft.com/office/drawing/2014/main" id="{62040C25-86AA-4599-B56C-4217E349CB1C}"/>
              </a:ext>
            </a:extLst>
          </p:cNvPr>
          <p:cNvSpPr>
            <a:spLocks noGrp="1"/>
          </p:cNvSpPr>
          <p:nvPr>
            <p:ph type="subTitle" idx="1"/>
          </p:nvPr>
        </p:nvSpPr>
        <p:spPr>
          <a:xfrm>
            <a:off x="1595269" y="3602038"/>
            <a:ext cx="9001462" cy="1655762"/>
          </a:xfrm>
        </p:spPr>
        <p:txBody>
          <a:bodyPr>
            <a:normAutofit/>
          </a:bodyPr>
          <a:lstStyle/>
          <a:p>
            <a:pPr>
              <a:lnSpc>
                <a:spcPct val="110000"/>
              </a:lnSpc>
            </a:pPr>
            <a:endParaRPr lang="en-US" altLang="zh-CN" sz="1100"/>
          </a:p>
          <a:p>
            <a:pPr>
              <a:lnSpc>
                <a:spcPct val="110000"/>
              </a:lnSpc>
            </a:pPr>
            <a:r>
              <a:rPr lang="en-US" altLang="zh-CN" sz="1100"/>
              <a:t>With the continuous development of science and technology, the innovation of 5G technology and the application of big data provide a better platform for us to realize high-technology such as the Internet of Things, smart cities and intelligent transportation.</a:t>
            </a:r>
          </a:p>
          <a:p>
            <a:pPr>
              <a:lnSpc>
                <a:spcPct val="110000"/>
              </a:lnSpc>
            </a:pPr>
            <a:r>
              <a:rPr lang="en-US" altLang="zh-CN" sz="1100"/>
              <a:t>The Internet of Things (IoT) is based on connectivity, with data as the core, interconnecting many devices to continuously promote the digital and intelligent development of all walks of life around the world, and is becoming a part of our social life.</a:t>
            </a:r>
            <a:endParaRPr lang="zh-CN" altLang="en-US" sz="1100"/>
          </a:p>
        </p:txBody>
      </p:sp>
      <p:sp>
        <p:nvSpPr>
          <p:cNvPr id="18" name="文字方塊 17">
            <a:extLst>
              <a:ext uri="{FF2B5EF4-FFF2-40B4-BE49-F238E27FC236}">
                <a16:creationId xmlns:a16="http://schemas.microsoft.com/office/drawing/2014/main" id="{470537F3-CF5B-4F31-B3E4-85925C6F52FF}"/>
              </a:ext>
            </a:extLst>
          </p:cNvPr>
          <p:cNvSpPr txBox="1"/>
          <p:nvPr/>
        </p:nvSpPr>
        <p:spPr>
          <a:xfrm>
            <a:off x="10184719" y="6657945"/>
            <a:ext cx="2007281" cy="200055"/>
          </a:xfrm>
          <a:prstGeom prst="rect">
            <a:avLst/>
          </a:prstGeom>
          <a:solidFill>
            <a:srgbClr val="000000"/>
          </a:solidFill>
        </p:spPr>
        <p:txBody>
          <a:bodyPr wrap="none" rtlCol="0">
            <a:spAutoFit/>
          </a:bodyPr>
          <a:lstStyle/>
          <a:p>
            <a:pPr algn="r">
              <a:spcAft>
                <a:spcPts val="600"/>
              </a:spcAft>
            </a:pPr>
            <a:r>
              <a:rPr lang="zh-CN" altLang="en-US" sz="700">
                <a:solidFill>
                  <a:srgbClr val="FFFFFF"/>
                </a:solidFill>
                <a:hlinkClick r:id="rId4" tooltip="http://www.nitrix-reloaded.com/2017/01/05/internet-of-things-iot-introduction/">
                  <a:extLst>
                    <a:ext uri="{A12FA001-AC4F-418D-AE19-62706E023703}">
                      <ahyp:hlinkClr xmlns:ahyp="http://schemas.microsoft.com/office/drawing/2018/hyperlinkcolor" val="tx"/>
                    </a:ext>
                  </a:extLst>
                </a:hlinkClick>
              </a:rPr>
              <a:t>此相片</a:t>
            </a:r>
            <a:r>
              <a:rPr lang="zh-CN" altLang="en-US" sz="700">
                <a:solidFill>
                  <a:srgbClr val="FFFFFF"/>
                </a:solidFill>
              </a:rPr>
              <a:t> (作者: 未知的作者) 已透過 </a:t>
            </a:r>
            <a:r>
              <a:rPr lang="zh-CN" alt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r>
              <a:rPr lang="zh-CN" altLang="en-US" sz="700">
                <a:solidFill>
                  <a:srgbClr val="FFFFFF"/>
                </a:solidFill>
              </a:rPr>
              <a:t> 授權</a:t>
            </a:r>
          </a:p>
        </p:txBody>
      </p:sp>
    </p:spTree>
    <p:extLst>
      <p:ext uri="{BB962C8B-B14F-4D97-AF65-F5344CB8AC3E}">
        <p14:creationId xmlns:p14="http://schemas.microsoft.com/office/powerpoint/2010/main" val="3223952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07B39B07-32DE-4AEB-B5A2-1C7557446C88}"/>
              </a:ext>
            </a:extLst>
          </p:cNvPr>
          <p:cNvSpPr>
            <a:spLocks noGrp="1"/>
          </p:cNvSpPr>
          <p:nvPr>
            <p:ph type="ctrTitle"/>
          </p:nvPr>
        </p:nvSpPr>
        <p:spPr>
          <a:xfrm>
            <a:off x="913794" y="4245998"/>
            <a:ext cx="10364412" cy="1264906"/>
          </a:xfrm>
        </p:spPr>
        <p:txBody>
          <a:bodyPr>
            <a:normAutofit/>
          </a:bodyPr>
          <a:lstStyle/>
          <a:p>
            <a:r>
              <a:rPr lang="en-US" altLang="zh-CN" sz="4400" dirty="0"/>
              <a:t>Data preprocessing</a:t>
            </a:r>
            <a:endParaRPr lang="zh-CN" altLang="en-US" sz="4400" dirty="0"/>
          </a:p>
        </p:txBody>
      </p:sp>
      <p:sp>
        <p:nvSpPr>
          <p:cNvPr id="3" name="副標題 2">
            <a:extLst>
              <a:ext uri="{FF2B5EF4-FFF2-40B4-BE49-F238E27FC236}">
                <a16:creationId xmlns:a16="http://schemas.microsoft.com/office/drawing/2014/main" id="{AEAFAEA1-6890-4B06-AB1E-A7BAFFEBCC00}"/>
              </a:ext>
            </a:extLst>
          </p:cNvPr>
          <p:cNvSpPr>
            <a:spLocks noGrp="1"/>
          </p:cNvSpPr>
          <p:nvPr>
            <p:ph type="subTitle" idx="1"/>
          </p:nvPr>
        </p:nvSpPr>
        <p:spPr>
          <a:xfrm>
            <a:off x="1595269" y="5482067"/>
            <a:ext cx="9001462" cy="680990"/>
          </a:xfrm>
        </p:spPr>
        <p:txBody>
          <a:bodyPr>
            <a:normAutofit fontScale="55000" lnSpcReduction="20000"/>
          </a:bodyPr>
          <a:lstStyle/>
          <a:p>
            <a:r>
              <a:rPr lang="en-US" altLang="zh-CN" sz="2000" dirty="0"/>
              <a:t>The location of the original data is composed of English letters and Arabic numerals to form a string, which represents the x and y coordinates of the current location, so it is necessary to use ASCII to recompile the English letters into Arabic numerals and add them back into the data.</a:t>
            </a:r>
            <a:endParaRPr lang="zh-CN" altLang="en-US" sz="2000" dirty="0"/>
          </a:p>
        </p:txBody>
      </p:sp>
      <p:pic>
        <p:nvPicPr>
          <p:cNvPr id="5" name="圖片 4">
            <a:extLst>
              <a:ext uri="{FF2B5EF4-FFF2-40B4-BE49-F238E27FC236}">
                <a16:creationId xmlns:a16="http://schemas.microsoft.com/office/drawing/2014/main" id="{0C55A341-16AB-49D4-A504-9902A61804C6}"/>
              </a:ext>
            </a:extLst>
          </p:cNvPr>
          <p:cNvPicPr>
            <a:picLocks noChangeAspect="1"/>
          </p:cNvPicPr>
          <p:nvPr/>
        </p:nvPicPr>
        <p:blipFill>
          <a:blip r:embed="rId3"/>
          <a:stretch>
            <a:fillRect/>
          </a:stretch>
        </p:blipFill>
        <p:spPr>
          <a:xfrm>
            <a:off x="6267519" y="1573851"/>
            <a:ext cx="5494830" cy="1855147"/>
          </a:xfrm>
          <a:prstGeom prst="rect">
            <a:avLst/>
          </a:prstGeom>
        </p:spPr>
      </p:pic>
      <p:pic>
        <p:nvPicPr>
          <p:cNvPr id="4" name="圖片 3">
            <a:extLst>
              <a:ext uri="{FF2B5EF4-FFF2-40B4-BE49-F238E27FC236}">
                <a16:creationId xmlns:a16="http://schemas.microsoft.com/office/drawing/2014/main" id="{26E01A96-4433-42B7-9F79-9D2C945244C9}"/>
              </a:ext>
            </a:extLst>
          </p:cNvPr>
          <p:cNvPicPr>
            <a:picLocks noChangeAspect="1"/>
          </p:cNvPicPr>
          <p:nvPr/>
        </p:nvPicPr>
        <p:blipFill>
          <a:blip r:embed="rId4"/>
          <a:stretch>
            <a:fillRect/>
          </a:stretch>
        </p:blipFill>
        <p:spPr>
          <a:xfrm>
            <a:off x="913794" y="1573852"/>
            <a:ext cx="5010689" cy="1855147"/>
          </a:xfrm>
          <a:prstGeom prst="rect">
            <a:avLst/>
          </a:prstGeom>
        </p:spPr>
      </p:pic>
      <p:sp>
        <p:nvSpPr>
          <p:cNvPr id="6" name="文字方塊 5">
            <a:extLst>
              <a:ext uri="{FF2B5EF4-FFF2-40B4-BE49-F238E27FC236}">
                <a16:creationId xmlns:a16="http://schemas.microsoft.com/office/drawing/2014/main" id="{D1000236-06C0-4E55-90E1-374A147F1D53}"/>
              </a:ext>
            </a:extLst>
          </p:cNvPr>
          <p:cNvSpPr txBox="1"/>
          <p:nvPr/>
        </p:nvSpPr>
        <p:spPr>
          <a:xfrm>
            <a:off x="2161582" y="3507334"/>
            <a:ext cx="2515112" cy="369332"/>
          </a:xfrm>
          <a:prstGeom prst="rect">
            <a:avLst/>
          </a:prstGeom>
          <a:noFill/>
        </p:spPr>
        <p:txBody>
          <a:bodyPr wrap="none" rtlCol="0">
            <a:spAutoFit/>
          </a:bodyPr>
          <a:lstStyle/>
          <a:p>
            <a:r>
              <a:rPr lang="en-US" altLang="zh-CN" dirty="0"/>
              <a:t>Before Preprocessing </a:t>
            </a:r>
            <a:endParaRPr lang="zh-CN" altLang="en-US" dirty="0"/>
          </a:p>
        </p:txBody>
      </p:sp>
      <p:sp>
        <p:nvSpPr>
          <p:cNvPr id="7" name="文字方塊 6">
            <a:extLst>
              <a:ext uri="{FF2B5EF4-FFF2-40B4-BE49-F238E27FC236}">
                <a16:creationId xmlns:a16="http://schemas.microsoft.com/office/drawing/2014/main" id="{0EB58470-389C-44E1-BE6D-3772CC654493}"/>
              </a:ext>
            </a:extLst>
          </p:cNvPr>
          <p:cNvSpPr txBox="1"/>
          <p:nvPr/>
        </p:nvSpPr>
        <p:spPr>
          <a:xfrm>
            <a:off x="7838907" y="3527249"/>
            <a:ext cx="2352054" cy="369332"/>
          </a:xfrm>
          <a:prstGeom prst="rect">
            <a:avLst/>
          </a:prstGeom>
          <a:noFill/>
        </p:spPr>
        <p:txBody>
          <a:bodyPr wrap="none" rtlCol="0">
            <a:spAutoFit/>
          </a:bodyPr>
          <a:lstStyle/>
          <a:p>
            <a:r>
              <a:rPr lang="en-US" altLang="zh-CN" dirty="0"/>
              <a:t>After Preprocessing </a:t>
            </a:r>
            <a:endParaRPr lang="zh-CN" altLang="en-US" dirty="0"/>
          </a:p>
        </p:txBody>
      </p:sp>
    </p:spTree>
    <p:extLst>
      <p:ext uri="{BB962C8B-B14F-4D97-AF65-F5344CB8AC3E}">
        <p14:creationId xmlns:p14="http://schemas.microsoft.com/office/powerpoint/2010/main" val="118394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89C63C-6F2B-4466-9E53-FE1B733DC39D}"/>
              </a:ext>
            </a:extLst>
          </p:cNvPr>
          <p:cNvSpPr>
            <a:spLocks noGrp="1"/>
          </p:cNvSpPr>
          <p:nvPr>
            <p:ph type="ctrTitle"/>
          </p:nvPr>
        </p:nvSpPr>
        <p:spPr>
          <a:xfrm>
            <a:off x="7908392" y="733425"/>
            <a:ext cx="3583953" cy="632678"/>
          </a:xfrm>
        </p:spPr>
        <p:txBody>
          <a:bodyPr>
            <a:normAutofit/>
          </a:bodyPr>
          <a:lstStyle/>
          <a:p>
            <a:pPr algn="l"/>
            <a:r>
              <a:rPr lang="en-US" altLang="zh-CN" sz="3200" dirty="0"/>
              <a:t>RSSI Count</a:t>
            </a:r>
            <a:endParaRPr lang="zh-CN" altLang="en-US" sz="3200" dirty="0"/>
          </a:p>
        </p:txBody>
      </p:sp>
      <p:sp>
        <p:nvSpPr>
          <p:cNvPr id="3" name="副標題 2">
            <a:extLst>
              <a:ext uri="{FF2B5EF4-FFF2-40B4-BE49-F238E27FC236}">
                <a16:creationId xmlns:a16="http://schemas.microsoft.com/office/drawing/2014/main" id="{FA0C1F18-4E22-4E40-A585-06BEDEBAF5CF}"/>
              </a:ext>
            </a:extLst>
          </p:cNvPr>
          <p:cNvSpPr>
            <a:spLocks noGrp="1"/>
          </p:cNvSpPr>
          <p:nvPr>
            <p:ph type="subTitle" idx="1"/>
          </p:nvPr>
        </p:nvSpPr>
        <p:spPr>
          <a:xfrm>
            <a:off x="7908392" y="1366103"/>
            <a:ext cx="3583953" cy="4370349"/>
          </a:xfrm>
        </p:spPr>
        <p:txBody>
          <a:bodyPr>
            <a:normAutofit fontScale="85000" lnSpcReduction="20000"/>
          </a:bodyPr>
          <a:lstStyle/>
          <a:p>
            <a:pPr algn="l"/>
            <a:r>
              <a:rPr lang="en-US" altLang="zh-CN" sz="2000" dirty="0"/>
              <a:t>The number in the image on the left shows the RSSI count number for each data item.</a:t>
            </a:r>
          </a:p>
          <a:p>
            <a:pPr algn="l"/>
            <a:r>
              <a:rPr lang="en-US" altLang="zh-CN" sz="2000" dirty="0"/>
              <a:t>As we know, -200dB means that the iBeacon is not receiving any signal from the target location. If it is greater than -200dB, it means iBeacon can receive the location information of the target, and the larger the RSSI data, the closer the actual distance to the target.</a:t>
            </a:r>
          </a:p>
          <a:p>
            <a:pPr algn="l"/>
            <a:r>
              <a:rPr lang="en-US" altLang="zh-CN" sz="2000" dirty="0"/>
              <a:t>Therefore, we cannot calculate the outlier by IQR, which leads us to keep all the outliers in the experiment.</a:t>
            </a:r>
            <a:endParaRPr lang="zh-CN" altLang="en-US" sz="2000" dirty="0"/>
          </a:p>
        </p:txBody>
      </p:sp>
      <p:sp>
        <p:nvSpPr>
          <p:cNvPr id="9" name="Rectangle 8">
            <a:extLst>
              <a:ext uri="{FF2B5EF4-FFF2-40B4-BE49-F238E27FC236}">
                <a16:creationId xmlns:a16="http://schemas.microsoft.com/office/drawing/2014/main" id="{0A760627-7F98-49F3-99E6-ED04C739B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F88FD4-9011-4A6F-AB39-4DE7E445F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圖片 3">
            <a:extLst>
              <a:ext uri="{FF2B5EF4-FFF2-40B4-BE49-F238E27FC236}">
                <a16:creationId xmlns:a16="http://schemas.microsoft.com/office/drawing/2014/main" id="{A9C15F40-F3FA-4B6B-B0FF-96204B371582}"/>
              </a:ext>
            </a:extLst>
          </p:cNvPr>
          <p:cNvPicPr>
            <a:picLocks noChangeAspect="1"/>
          </p:cNvPicPr>
          <p:nvPr/>
        </p:nvPicPr>
        <p:blipFill>
          <a:blip r:embed="rId3"/>
          <a:stretch>
            <a:fillRect/>
          </a:stretch>
        </p:blipFill>
        <p:spPr>
          <a:xfrm>
            <a:off x="1164613" y="1366103"/>
            <a:ext cx="5895257" cy="4156156"/>
          </a:xfrm>
          <a:prstGeom prst="rect">
            <a:avLst/>
          </a:prstGeom>
        </p:spPr>
      </p:pic>
    </p:spTree>
    <p:extLst>
      <p:ext uri="{BB962C8B-B14F-4D97-AF65-F5344CB8AC3E}">
        <p14:creationId xmlns:p14="http://schemas.microsoft.com/office/powerpoint/2010/main" val="2801360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副標題 2">
            <a:extLst>
              <a:ext uri="{FF2B5EF4-FFF2-40B4-BE49-F238E27FC236}">
                <a16:creationId xmlns:a16="http://schemas.microsoft.com/office/drawing/2014/main" id="{55E5C284-0EC5-48BF-A8EE-3E6A07D5AC33}"/>
              </a:ext>
            </a:extLst>
          </p:cNvPr>
          <p:cNvSpPr>
            <a:spLocks noGrp="1"/>
          </p:cNvSpPr>
          <p:nvPr>
            <p:ph type="subTitle" idx="1"/>
          </p:nvPr>
        </p:nvSpPr>
        <p:spPr>
          <a:xfrm>
            <a:off x="1595269" y="4329113"/>
            <a:ext cx="9001462" cy="1833944"/>
          </a:xfrm>
        </p:spPr>
        <p:txBody>
          <a:bodyPr>
            <a:normAutofit fontScale="92500" lnSpcReduction="10000"/>
          </a:bodyPr>
          <a:lstStyle/>
          <a:p>
            <a:pPr algn="l"/>
            <a:r>
              <a:rPr lang="en-US" altLang="zh-CN" sz="2000" dirty="0"/>
              <a:t>Pictured at left is the first floor of the Waldo Library. Each point indicates the approximate location of this current location, Arabic numerals indicate the horizontal coordinates of the library, and the letters indicate the vertical coordinates. We have already converted the vertical coordinates in ASCII form.</a:t>
            </a:r>
          </a:p>
          <a:p>
            <a:pPr algn="l"/>
            <a:r>
              <a:rPr lang="en-US" altLang="zh-CN" sz="2000" dirty="0"/>
              <a:t>The right figure shows the correlation between each beacon.</a:t>
            </a:r>
          </a:p>
          <a:p>
            <a:pPr algn="l"/>
            <a:endParaRPr lang="zh-CN" altLang="en-US" sz="2000" dirty="0"/>
          </a:p>
        </p:txBody>
      </p:sp>
      <p:pic>
        <p:nvPicPr>
          <p:cNvPr id="4" name="圖片 3">
            <a:extLst>
              <a:ext uri="{FF2B5EF4-FFF2-40B4-BE49-F238E27FC236}">
                <a16:creationId xmlns:a16="http://schemas.microsoft.com/office/drawing/2014/main" id="{34EDD181-CAE1-4E83-A179-A29674D6F332}"/>
              </a:ext>
            </a:extLst>
          </p:cNvPr>
          <p:cNvPicPr>
            <a:picLocks noChangeAspect="1"/>
          </p:cNvPicPr>
          <p:nvPr/>
        </p:nvPicPr>
        <p:blipFill>
          <a:blip r:embed="rId3"/>
          <a:stretch>
            <a:fillRect/>
          </a:stretch>
        </p:blipFill>
        <p:spPr>
          <a:xfrm>
            <a:off x="1023873" y="839047"/>
            <a:ext cx="4805150" cy="3219450"/>
          </a:xfrm>
          <a:prstGeom prst="rect">
            <a:avLst/>
          </a:prstGeom>
        </p:spPr>
      </p:pic>
      <p:pic>
        <p:nvPicPr>
          <p:cNvPr id="5" name="圖片 4">
            <a:extLst>
              <a:ext uri="{FF2B5EF4-FFF2-40B4-BE49-F238E27FC236}">
                <a16:creationId xmlns:a16="http://schemas.microsoft.com/office/drawing/2014/main" id="{74A5CAB9-3A20-404E-B39B-5AE6C0E07CB1}"/>
              </a:ext>
            </a:extLst>
          </p:cNvPr>
          <p:cNvPicPr>
            <a:picLocks noChangeAspect="1"/>
          </p:cNvPicPr>
          <p:nvPr/>
        </p:nvPicPr>
        <p:blipFill>
          <a:blip r:embed="rId4"/>
          <a:stretch>
            <a:fillRect/>
          </a:stretch>
        </p:blipFill>
        <p:spPr>
          <a:xfrm>
            <a:off x="7253094" y="839047"/>
            <a:ext cx="3018234" cy="3219450"/>
          </a:xfrm>
          <a:prstGeom prst="rect">
            <a:avLst/>
          </a:prstGeom>
        </p:spPr>
      </p:pic>
    </p:spTree>
    <p:extLst>
      <p:ext uri="{BB962C8B-B14F-4D97-AF65-F5344CB8AC3E}">
        <p14:creationId xmlns:p14="http://schemas.microsoft.com/office/powerpoint/2010/main" val="1621692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2824C404-FDA8-4DDB-9D85-52D60D775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5A55A873-3B27-406D-B24E-05C23ED675F7}"/>
              </a:ext>
            </a:extLst>
          </p:cNvPr>
          <p:cNvSpPr>
            <a:spLocks noGrp="1"/>
          </p:cNvSpPr>
          <p:nvPr>
            <p:ph type="ctrTitle"/>
          </p:nvPr>
        </p:nvSpPr>
        <p:spPr>
          <a:xfrm>
            <a:off x="913796" y="4615542"/>
            <a:ext cx="5021337" cy="1530221"/>
          </a:xfrm>
        </p:spPr>
        <p:txBody>
          <a:bodyPr vert="horz" lIns="91440" tIns="45720" rIns="91440" bIns="45720" rtlCol="0" anchor="ctr">
            <a:normAutofit/>
          </a:bodyPr>
          <a:lstStyle/>
          <a:p>
            <a:pPr algn="l"/>
            <a:r>
              <a:rPr lang="en-US" altLang="zh-CN" sz="2800"/>
              <a:t>Algorithm accuracy Comparison by foldout Method</a:t>
            </a:r>
          </a:p>
        </p:txBody>
      </p:sp>
      <p:sp>
        <p:nvSpPr>
          <p:cNvPr id="47" name="Rectangle 46">
            <a:extLst>
              <a:ext uri="{FF2B5EF4-FFF2-40B4-BE49-F238E27FC236}">
                <a16:creationId xmlns:a16="http://schemas.microsoft.com/office/drawing/2014/main" id="{10576BAB-9A66-46C6-8A15-DD1B73CDA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7" cy="4212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圖片 4" descr="KNN&#10;">
            <a:extLst>
              <a:ext uri="{FF2B5EF4-FFF2-40B4-BE49-F238E27FC236}">
                <a16:creationId xmlns:a16="http://schemas.microsoft.com/office/drawing/2014/main" id="{7A68D34C-C9A7-49C9-8321-58E8C1E5CE60}"/>
              </a:ext>
            </a:extLst>
          </p:cNvPr>
          <p:cNvPicPr>
            <a:picLocks noChangeAspect="1"/>
          </p:cNvPicPr>
          <p:nvPr/>
        </p:nvPicPr>
        <p:blipFill>
          <a:blip r:embed="rId3"/>
          <a:stretch>
            <a:fillRect/>
          </a:stretch>
        </p:blipFill>
        <p:spPr>
          <a:xfrm>
            <a:off x="530024" y="931923"/>
            <a:ext cx="2520000" cy="17954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3"/>
          </a:lnRef>
          <a:fillRef idx="1">
            <a:schemeClr val="lt1"/>
          </a:fillRef>
          <a:effectRef idx="0">
            <a:schemeClr val="accent3"/>
          </a:effectRef>
          <a:fontRef idx="minor">
            <a:schemeClr val="dk1"/>
          </a:fontRef>
        </p:style>
      </p:pic>
      <p:cxnSp>
        <p:nvCxnSpPr>
          <p:cNvPr id="49" name="Straight Connector 48">
            <a:extLst>
              <a:ext uri="{FF2B5EF4-FFF2-40B4-BE49-F238E27FC236}">
                <a16:creationId xmlns:a16="http://schemas.microsoft.com/office/drawing/2014/main" id="{65CD85AE-D994-4B11-BE24-C38EB7B9E8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13807" y="1154890"/>
            <a:ext cx="0" cy="2083837"/>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7" name="圖片 26">
            <a:extLst>
              <a:ext uri="{FF2B5EF4-FFF2-40B4-BE49-F238E27FC236}">
                <a16:creationId xmlns:a16="http://schemas.microsoft.com/office/drawing/2014/main" id="{135DAA10-6CAF-4276-A2D8-B5E1288DBAEC}"/>
              </a:ext>
            </a:extLst>
          </p:cNvPr>
          <p:cNvPicPr>
            <a:picLocks noChangeAspect="1"/>
          </p:cNvPicPr>
          <p:nvPr/>
        </p:nvPicPr>
        <p:blipFill>
          <a:blip r:embed="rId4"/>
          <a:stretch>
            <a:fillRect/>
          </a:stretch>
        </p:blipFill>
        <p:spPr>
          <a:xfrm>
            <a:off x="3385248" y="1102022"/>
            <a:ext cx="2520000" cy="1625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51" name="Straight Connector 50">
            <a:extLst>
              <a:ext uri="{FF2B5EF4-FFF2-40B4-BE49-F238E27FC236}">
                <a16:creationId xmlns:a16="http://schemas.microsoft.com/office/drawing/2014/main" id="{F087AE9B-A79B-45C7-819C-FDB330643C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3359" y="1154890"/>
            <a:ext cx="0" cy="2083837"/>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8" name="圖片 7">
            <a:extLst>
              <a:ext uri="{FF2B5EF4-FFF2-40B4-BE49-F238E27FC236}">
                <a16:creationId xmlns:a16="http://schemas.microsoft.com/office/drawing/2014/main" id="{8BFFAD24-CD85-4699-8837-89ED300C400D}"/>
              </a:ext>
            </a:extLst>
          </p:cNvPr>
          <p:cNvPicPr>
            <a:picLocks noChangeAspect="1"/>
          </p:cNvPicPr>
          <p:nvPr/>
        </p:nvPicPr>
        <p:blipFill>
          <a:blip r:embed="rId5"/>
          <a:stretch>
            <a:fillRect/>
          </a:stretch>
        </p:blipFill>
        <p:spPr>
          <a:xfrm>
            <a:off x="6273135" y="1240623"/>
            <a:ext cx="2520000" cy="1486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53" name="Straight Connector 52">
            <a:extLst>
              <a:ext uri="{FF2B5EF4-FFF2-40B4-BE49-F238E27FC236}">
                <a16:creationId xmlns:a16="http://schemas.microsoft.com/office/drawing/2014/main" id="{67475827-1153-4872-BA65-E53C0B3D32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2911" y="1154890"/>
            <a:ext cx="0" cy="2083837"/>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D0B8F350-1E6A-40BF-A1D1-EE1803E6A1BB}"/>
              </a:ext>
            </a:extLst>
          </p:cNvPr>
          <p:cNvSpPr/>
          <p:nvPr/>
        </p:nvSpPr>
        <p:spPr>
          <a:xfrm>
            <a:off x="6256865" y="4615542"/>
            <a:ext cx="5010691" cy="1530221"/>
          </a:xfrm>
          <a:prstGeom prst="rect">
            <a:avLst/>
          </a:prstGeom>
        </p:spPr>
        <p:txBody>
          <a:bodyPr vert="horz" lIns="91440" tIns="45720" rIns="91440" bIns="45720" rtlCol="0" anchor="ctr">
            <a:normAutofit/>
          </a:bodyPr>
          <a:lstStyle/>
          <a:p>
            <a:pPr indent="-228600" defTabSz="914400">
              <a:lnSpc>
                <a:spcPct val="110000"/>
              </a:lnSpc>
              <a:spcAft>
                <a:spcPts val="600"/>
              </a:spcAft>
              <a:buFont typeface="Arial" panose="020B0604020202020204" pitchFamily="34" charset="0"/>
              <a:buChar char="•"/>
            </a:pPr>
            <a:r>
              <a:rPr lang="en-US" altLang="zh-CN" sz="1400">
                <a:effectLst>
                  <a:outerShdw blurRad="50800" dist="38100" dir="2700000" algn="tl" rotWithShape="0">
                    <a:srgbClr val="000000">
                      <a:alpha val="48000"/>
                    </a:srgbClr>
                  </a:outerShdw>
                </a:effectLst>
              </a:rPr>
              <a:t>Initially, we hoped to be able to calculate ROC curves to determine the accuracy of the data model but found that ROC could not support multi-label data. So we started to calculate the Euclidean distance difference between the prediction set and the test set to analyze the accuracy of the model.</a:t>
            </a:r>
          </a:p>
        </p:txBody>
      </p:sp>
      <p:sp>
        <p:nvSpPr>
          <p:cNvPr id="7" name="文字方塊 6">
            <a:extLst>
              <a:ext uri="{FF2B5EF4-FFF2-40B4-BE49-F238E27FC236}">
                <a16:creationId xmlns:a16="http://schemas.microsoft.com/office/drawing/2014/main" id="{A37DF82A-2745-46A3-B854-8F41501ADDAA}"/>
              </a:ext>
            </a:extLst>
          </p:cNvPr>
          <p:cNvSpPr txBox="1"/>
          <p:nvPr/>
        </p:nvSpPr>
        <p:spPr>
          <a:xfrm>
            <a:off x="493873" y="2915455"/>
            <a:ext cx="2715768" cy="323272"/>
          </a:xfrm>
          <a:prstGeom prst="rect">
            <a:avLst/>
          </a:prstGeom>
          <a:solidFill>
            <a:srgbClr val="000000">
              <a:alpha val="50000"/>
            </a:srgbClr>
          </a:solidFill>
          <a:ln>
            <a:noFill/>
          </a:ln>
        </p:spPr>
        <p:style>
          <a:lnRef idx="2">
            <a:schemeClr val="accent3"/>
          </a:lnRef>
          <a:fillRef idx="1">
            <a:schemeClr val="lt1"/>
          </a:fillRef>
          <a:effectRef idx="0">
            <a:schemeClr val="accent3"/>
          </a:effectRef>
          <a:fontRef idx="minor">
            <a:schemeClr val="dk1"/>
          </a:fontRef>
        </p:style>
        <p:txBody>
          <a:bodyPr wrap="square" rtlCol="0">
            <a:noAutofit/>
          </a:bodyPr>
          <a:lstStyle/>
          <a:p>
            <a:pPr algn="ctr">
              <a:spcAft>
                <a:spcPts val="600"/>
              </a:spcAft>
            </a:pPr>
            <a:r>
              <a:rPr lang="en-US" altLang="zh-CN" sz="1250" dirty="0">
                <a:solidFill>
                  <a:srgbClr val="FFFFFF"/>
                </a:solidFill>
              </a:rPr>
              <a:t>KNN</a:t>
            </a:r>
            <a:endParaRPr lang="zh-CN" altLang="en-US" sz="1250" dirty="0">
              <a:solidFill>
                <a:srgbClr val="FFFFFF"/>
              </a:solidFill>
            </a:endParaRPr>
          </a:p>
        </p:txBody>
      </p:sp>
      <p:sp>
        <p:nvSpPr>
          <p:cNvPr id="9" name="文字方塊 8">
            <a:extLst>
              <a:ext uri="{FF2B5EF4-FFF2-40B4-BE49-F238E27FC236}">
                <a16:creationId xmlns:a16="http://schemas.microsoft.com/office/drawing/2014/main" id="{F30C7A7E-78CB-4D71-817F-F99BE451B590}"/>
              </a:ext>
            </a:extLst>
          </p:cNvPr>
          <p:cNvSpPr txBox="1"/>
          <p:nvPr/>
        </p:nvSpPr>
        <p:spPr>
          <a:xfrm>
            <a:off x="6100156" y="2919043"/>
            <a:ext cx="2868569" cy="316095"/>
          </a:xfrm>
          <a:prstGeom prst="rect">
            <a:avLst/>
          </a:prstGeom>
          <a:solidFill>
            <a:srgbClr val="000000">
              <a:alpha val="50000"/>
            </a:srgbClr>
          </a:solidFill>
          <a:ln>
            <a:noFill/>
          </a:ln>
        </p:spPr>
        <p:style>
          <a:lnRef idx="2">
            <a:schemeClr val="accent3"/>
          </a:lnRef>
          <a:fillRef idx="1">
            <a:schemeClr val="lt1"/>
          </a:fillRef>
          <a:effectRef idx="0">
            <a:schemeClr val="accent3"/>
          </a:effectRef>
          <a:fontRef idx="minor">
            <a:schemeClr val="dk1"/>
          </a:fontRef>
        </p:style>
        <p:txBody>
          <a:bodyPr wrap="square" rtlCol="0">
            <a:noAutofit/>
          </a:bodyPr>
          <a:lstStyle/>
          <a:p>
            <a:pPr algn="ctr">
              <a:spcAft>
                <a:spcPts val="600"/>
              </a:spcAft>
            </a:pPr>
            <a:r>
              <a:rPr lang="en-US" altLang="zh-CN" sz="1250" dirty="0">
                <a:solidFill>
                  <a:srgbClr val="FFFFFF"/>
                </a:solidFill>
              </a:rPr>
              <a:t>Random Forest</a:t>
            </a:r>
            <a:endParaRPr lang="zh-CN" altLang="en-US" sz="1250" dirty="0">
              <a:solidFill>
                <a:srgbClr val="FFFFFF"/>
              </a:solidFill>
            </a:endParaRPr>
          </a:p>
        </p:txBody>
      </p:sp>
      <p:sp>
        <p:nvSpPr>
          <p:cNvPr id="17" name="文字方塊 16">
            <a:extLst>
              <a:ext uri="{FF2B5EF4-FFF2-40B4-BE49-F238E27FC236}">
                <a16:creationId xmlns:a16="http://schemas.microsoft.com/office/drawing/2014/main" id="{945C28C8-1DD6-483F-A35B-0A74298FAD85}"/>
              </a:ext>
            </a:extLst>
          </p:cNvPr>
          <p:cNvSpPr txBox="1"/>
          <p:nvPr/>
        </p:nvSpPr>
        <p:spPr>
          <a:xfrm>
            <a:off x="8982361" y="2919036"/>
            <a:ext cx="2756235" cy="316108"/>
          </a:xfrm>
          <a:prstGeom prst="rect">
            <a:avLst/>
          </a:prstGeom>
          <a:solidFill>
            <a:srgbClr val="000000">
              <a:alpha val="50000"/>
            </a:srgbClr>
          </a:solidFill>
          <a:ln>
            <a:noFill/>
          </a:ln>
        </p:spPr>
        <p:style>
          <a:lnRef idx="2">
            <a:schemeClr val="accent3"/>
          </a:lnRef>
          <a:fillRef idx="1">
            <a:schemeClr val="lt1"/>
          </a:fillRef>
          <a:effectRef idx="0">
            <a:schemeClr val="accent3"/>
          </a:effectRef>
          <a:fontRef idx="minor">
            <a:schemeClr val="dk1"/>
          </a:fontRef>
        </p:style>
        <p:txBody>
          <a:bodyPr wrap="square" rtlCol="0">
            <a:noAutofit/>
          </a:bodyPr>
          <a:lstStyle/>
          <a:p>
            <a:pPr algn="ctr">
              <a:spcAft>
                <a:spcPts val="600"/>
              </a:spcAft>
            </a:pPr>
            <a:r>
              <a:rPr lang="en-US" altLang="zh-CN" sz="1250" dirty="0">
                <a:solidFill>
                  <a:srgbClr val="FFFFFF"/>
                </a:solidFill>
              </a:rPr>
              <a:t>SVM</a:t>
            </a:r>
            <a:endParaRPr lang="zh-CN" altLang="en-US" sz="1250" dirty="0">
              <a:solidFill>
                <a:srgbClr val="FFFFFF"/>
              </a:solidFill>
            </a:endParaRPr>
          </a:p>
        </p:txBody>
      </p:sp>
      <p:sp>
        <p:nvSpPr>
          <p:cNvPr id="19" name="文字方塊 18">
            <a:extLst>
              <a:ext uri="{FF2B5EF4-FFF2-40B4-BE49-F238E27FC236}">
                <a16:creationId xmlns:a16="http://schemas.microsoft.com/office/drawing/2014/main" id="{DDC7048B-ADB4-479F-AFAB-9BF2D60D1113}"/>
              </a:ext>
            </a:extLst>
          </p:cNvPr>
          <p:cNvSpPr txBox="1"/>
          <p:nvPr/>
        </p:nvSpPr>
        <p:spPr>
          <a:xfrm>
            <a:off x="3217973" y="2915455"/>
            <a:ext cx="2878019" cy="323272"/>
          </a:xfrm>
          <a:prstGeom prst="rect">
            <a:avLst/>
          </a:prstGeom>
          <a:solidFill>
            <a:srgbClr val="000000">
              <a:alpha val="50000"/>
            </a:srgbClr>
          </a:solidFill>
          <a:ln>
            <a:noFill/>
          </a:ln>
        </p:spPr>
        <p:style>
          <a:lnRef idx="2">
            <a:schemeClr val="accent3"/>
          </a:lnRef>
          <a:fillRef idx="1">
            <a:schemeClr val="lt1"/>
          </a:fillRef>
          <a:effectRef idx="0">
            <a:schemeClr val="accent3"/>
          </a:effectRef>
          <a:fontRef idx="minor">
            <a:schemeClr val="dk1"/>
          </a:fontRef>
        </p:style>
        <p:txBody>
          <a:bodyPr wrap="square" rtlCol="0">
            <a:noAutofit/>
          </a:bodyPr>
          <a:lstStyle/>
          <a:p>
            <a:pPr algn="ctr">
              <a:spcAft>
                <a:spcPts val="600"/>
              </a:spcAft>
            </a:pPr>
            <a:r>
              <a:rPr lang="en-US" altLang="zh-CN" sz="1250" dirty="0" err="1">
                <a:solidFill>
                  <a:srgbClr val="FFFFFF"/>
                </a:solidFill>
              </a:rPr>
              <a:t>XGBoost</a:t>
            </a:r>
            <a:endParaRPr lang="zh-CN" altLang="en-US" sz="1250" dirty="0">
              <a:solidFill>
                <a:srgbClr val="FFFFFF"/>
              </a:solidFill>
            </a:endParaRPr>
          </a:p>
        </p:txBody>
      </p:sp>
      <p:pic>
        <p:nvPicPr>
          <p:cNvPr id="28" name="圖片 27">
            <a:extLst>
              <a:ext uri="{FF2B5EF4-FFF2-40B4-BE49-F238E27FC236}">
                <a16:creationId xmlns:a16="http://schemas.microsoft.com/office/drawing/2014/main" id="{95136498-ECE6-4DDB-9775-963E2B5DB850}"/>
              </a:ext>
            </a:extLst>
          </p:cNvPr>
          <p:cNvPicPr>
            <a:picLocks noChangeAspect="1"/>
          </p:cNvPicPr>
          <p:nvPr/>
        </p:nvPicPr>
        <p:blipFill>
          <a:blip r:embed="rId6"/>
          <a:stretch>
            <a:fillRect/>
          </a:stretch>
        </p:blipFill>
        <p:spPr>
          <a:xfrm>
            <a:off x="9178129" y="1282685"/>
            <a:ext cx="2520000" cy="14447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10079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250AD41-A0EA-4974-AF3F-9CB956969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29E2F29E-43D6-4CA4-8204-54C560711CC2}"/>
              </a:ext>
            </a:extLst>
          </p:cNvPr>
          <p:cNvSpPr>
            <a:spLocks noGrp="1"/>
          </p:cNvSpPr>
          <p:nvPr>
            <p:ph type="ctrTitle"/>
          </p:nvPr>
        </p:nvSpPr>
        <p:spPr>
          <a:xfrm>
            <a:off x="796212" y="4551037"/>
            <a:ext cx="10599576" cy="1168638"/>
          </a:xfrm>
        </p:spPr>
        <p:txBody>
          <a:bodyPr>
            <a:normAutofit/>
          </a:bodyPr>
          <a:lstStyle/>
          <a:p>
            <a:r>
              <a:rPr lang="en-US" altLang="zh-CN" sz="3700"/>
              <a:t>Algorithm accuracy Comparison by K-fold Method</a:t>
            </a:r>
            <a:endParaRPr lang="zh-CN" altLang="en-US" sz="3700"/>
          </a:p>
        </p:txBody>
      </p:sp>
      <p:sp>
        <p:nvSpPr>
          <p:cNvPr id="32" name="Rectangle 31">
            <a:extLst>
              <a:ext uri="{FF2B5EF4-FFF2-40B4-BE49-F238E27FC236}">
                <a16:creationId xmlns:a16="http://schemas.microsoft.com/office/drawing/2014/main" id="{449F20D7-4DA5-403A-A81A-2808DFB078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7" cy="4212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圖片 11">
            <a:extLst>
              <a:ext uri="{FF2B5EF4-FFF2-40B4-BE49-F238E27FC236}">
                <a16:creationId xmlns:a16="http://schemas.microsoft.com/office/drawing/2014/main" id="{68132389-E6BB-4886-8EC0-090DC88E94C0}"/>
              </a:ext>
            </a:extLst>
          </p:cNvPr>
          <p:cNvPicPr>
            <a:picLocks noChangeAspect="1"/>
          </p:cNvPicPr>
          <p:nvPr/>
        </p:nvPicPr>
        <p:blipFill>
          <a:blip r:embed="rId3"/>
          <a:stretch>
            <a:fillRect/>
          </a:stretch>
        </p:blipFill>
        <p:spPr>
          <a:xfrm>
            <a:off x="517587" y="1257086"/>
            <a:ext cx="2520000" cy="15605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4" name="Straight Connector 33">
            <a:extLst>
              <a:ext uri="{FF2B5EF4-FFF2-40B4-BE49-F238E27FC236}">
                <a16:creationId xmlns:a16="http://schemas.microsoft.com/office/drawing/2014/main" id="{DBC19C68-7D81-44DA-A360-9D3D37ED19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08065" y="1151745"/>
            <a:ext cx="0" cy="208383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910FD6E-1193-41D1-979E-4FF59605F7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5223" y="1151745"/>
            <a:ext cx="0" cy="208383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11" name="圖片 10">
            <a:extLst>
              <a:ext uri="{FF2B5EF4-FFF2-40B4-BE49-F238E27FC236}">
                <a16:creationId xmlns:a16="http://schemas.microsoft.com/office/drawing/2014/main" id="{91543943-A58E-4D86-9C2E-09FD53976806}"/>
              </a:ext>
            </a:extLst>
          </p:cNvPr>
          <p:cNvPicPr>
            <a:picLocks noChangeAspect="1"/>
          </p:cNvPicPr>
          <p:nvPr/>
        </p:nvPicPr>
        <p:blipFill rotWithShape="1">
          <a:blip r:embed="rId4"/>
          <a:srcRect l="664" r="17049" b="-1"/>
          <a:stretch/>
        </p:blipFill>
        <p:spPr>
          <a:xfrm>
            <a:off x="6225698" y="914854"/>
            <a:ext cx="2520000" cy="19446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8" name="Straight Connector 37">
            <a:extLst>
              <a:ext uri="{FF2B5EF4-FFF2-40B4-BE49-F238E27FC236}">
                <a16:creationId xmlns:a16="http://schemas.microsoft.com/office/drawing/2014/main" id="{3FDAFC29-F25F-42C4-B204-FA9EBCD48B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65999" y="1151745"/>
            <a:ext cx="0" cy="208383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圖片 5">
            <a:extLst>
              <a:ext uri="{FF2B5EF4-FFF2-40B4-BE49-F238E27FC236}">
                <a16:creationId xmlns:a16="http://schemas.microsoft.com/office/drawing/2014/main" id="{3DD6F084-C67A-4A32-900E-CC79A5D22C8D}"/>
              </a:ext>
            </a:extLst>
          </p:cNvPr>
          <p:cNvPicPr>
            <a:picLocks noChangeAspect="1"/>
          </p:cNvPicPr>
          <p:nvPr/>
        </p:nvPicPr>
        <p:blipFill rotWithShape="1">
          <a:blip r:embed="rId5"/>
          <a:srcRect l="8323" r="14404" b="-1"/>
          <a:stretch/>
        </p:blipFill>
        <p:spPr>
          <a:xfrm>
            <a:off x="9022381" y="914854"/>
            <a:ext cx="2520000" cy="19404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文字方塊 6">
            <a:extLst>
              <a:ext uri="{FF2B5EF4-FFF2-40B4-BE49-F238E27FC236}">
                <a16:creationId xmlns:a16="http://schemas.microsoft.com/office/drawing/2014/main" id="{727DBC18-93CB-4DA5-9BFA-56E5B49B1DC4}"/>
              </a:ext>
            </a:extLst>
          </p:cNvPr>
          <p:cNvSpPr txBox="1"/>
          <p:nvPr/>
        </p:nvSpPr>
        <p:spPr>
          <a:xfrm>
            <a:off x="6115210" y="2953569"/>
            <a:ext cx="2850773" cy="284638"/>
          </a:xfrm>
          <a:prstGeom prst="rect">
            <a:avLst/>
          </a:prstGeom>
          <a:solidFill>
            <a:srgbClr val="000000">
              <a:alpha val="50000"/>
            </a:srgbClr>
          </a:solidFill>
          <a:ln>
            <a:noFill/>
          </a:ln>
        </p:spPr>
        <p:txBody>
          <a:bodyPr wrap="square" rtlCol="0">
            <a:noAutofit/>
          </a:bodyPr>
          <a:lstStyle/>
          <a:p>
            <a:pPr algn="ctr">
              <a:spcAft>
                <a:spcPts val="600"/>
              </a:spcAft>
            </a:pPr>
            <a:r>
              <a:rPr lang="en-US" altLang="zh-CN" sz="1250">
                <a:solidFill>
                  <a:srgbClr val="FFFFFF"/>
                </a:solidFill>
              </a:rPr>
              <a:t>XGBOOST</a:t>
            </a:r>
          </a:p>
          <a:p>
            <a:pPr algn="ctr">
              <a:spcAft>
                <a:spcPts val="600"/>
              </a:spcAft>
            </a:pPr>
            <a:endParaRPr lang="zh-CN" altLang="en-US" sz="1250">
              <a:solidFill>
                <a:srgbClr val="FFFFFF"/>
              </a:solidFill>
            </a:endParaRPr>
          </a:p>
        </p:txBody>
      </p:sp>
      <p:sp>
        <p:nvSpPr>
          <p:cNvPr id="8" name="文字方塊 7">
            <a:extLst>
              <a:ext uri="{FF2B5EF4-FFF2-40B4-BE49-F238E27FC236}">
                <a16:creationId xmlns:a16="http://schemas.microsoft.com/office/drawing/2014/main" id="{8BDFC33A-0E90-4BBC-97D2-CEE0498BE71C}"/>
              </a:ext>
            </a:extLst>
          </p:cNvPr>
          <p:cNvSpPr txBox="1"/>
          <p:nvPr/>
        </p:nvSpPr>
        <p:spPr>
          <a:xfrm>
            <a:off x="616713" y="2956036"/>
            <a:ext cx="2591333" cy="277539"/>
          </a:xfrm>
          <a:prstGeom prst="rect">
            <a:avLst/>
          </a:prstGeom>
          <a:solidFill>
            <a:srgbClr val="000000">
              <a:alpha val="50000"/>
            </a:srgbClr>
          </a:solidFill>
          <a:ln>
            <a:noFill/>
          </a:ln>
        </p:spPr>
        <p:txBody>
          <a:bodyPr wrap="square" rtlCol="0">
            <a:noAutofit/>
          </a:bodyPr>
          <a:lstStyle/>
          <a:p>
            <a:pPr algn="ctr">
              <a:spcAft>
                <a:spcPts val="600"/>
              </a:spcAft>
            </a:pPr>
            <a:r>
              <a:rPr lang="en-US" altLang="zh-CN" sz="1250" dirty="0">
                <a:solidFill>
                  <a:srgbClr val="FFFFFF"/>
                </a:solidFill>
              </a:rPr>
              <a:t>KNN</a:t>
            </a:r>
            <a:endParaRPr lang="zh-CN" altLang="en-US" sz="1250" dirty="0">
              <a:solidFill>
                <a:srgbClr val="FFFFFF"/>
              </a:solidFill>
            </a:endParaRPr>
          </a:p>
        </p:txBody>
      </p:sp>
      <p:sp>
        <p:nvSpPr>
          <p:cNvPr id="10" name="文字方塊 9">
            <a:extLst>
              <a:ext uri="{FF2B5EF4-FFF2-40B4-BE49-F238E27FC236}">
                <a16:creationId xmlns:a16="http://schemas.microsoft.com/office/drawing/2014/main" id="{AEACCADA-1331-43FF-8BFA-578DF88CDCAE}"/>
              </a:ext>
            </a:extLst>
          </p:cNvPr>
          <p:cNvSpPr txBox="1"/>
          <p:nvPr/>
        </p:nvSpPr>
        <p:spPr>
          <a:xfrm>
            <a:off x="3209540" y="2952485"/>
            <a:ext cx="2907154" cy="284639"/>
          </a:xfrm>
          <a:prstGeom prst="rect">
            <a:avLst/>
          </a:prstGeom>
          <a:solidFill>
            <a:srgbClr val="000000">
              <a:alpha val="50000"/>
            </a:srgbClr>
          </a:solidFill>
          <a:ln>
            <a:noFill/>
          </a:ln>
        </p:spPr>
        <p:txBody>
          <a:bodyPr wrap="square" rtlCol="0">
            <a:noAutofit/>
          </a:bodyPr>
          <a:lstStyle/>
          <a:p>
            <a:pPr algn="ctr">
              <a:spcAft>
                <a:spcPts val="600"/>
              </a:spcAft>
            </a:pPr>
            <a:r>
              <a:rPr lang="en-US" altLang="zh-CN" sz="1250">
                <a:solidFill>
                  <a:srgbClr val="FFFFFF"/>
                </a:solidFill>
              </a:rPr>
              <a:t>SVM</a:t>
            </a:r>
          </a:p>
        </p:txBody>
      </p:sp>
      <p:sp>
        <p:nvSpPr>
          <p:cNvPr id="25" name="文字方塊 24">
            <a:extLst>
              <a:ext uri="{FF2B5EF4-FFF2-40B4-BE49-F238E27FC236}">
                <a16:creationId xmlns:a16="http://schemas.microsoft.com/office/drawing/2014/main" id="{6B5B9386-BAFB-49A0-88DB-77117721247B}"/>
              </a:ext>
            </a:extLst>
          </p:cNvPr>
          <p:cNvSpPr txBox="1"/>
          <p:nvPr/>
        </p:nvSpPr>
        <p:spPr>
          <a:xfrm>
            <a:off x="8965983" y="2948937"/>
            <a:ext cx="2717448" cy="284638"/>
          </a:xfrm>
          <a:prstGeom prst="rect">
            <a:avLst/>
          </a:prstGeom>
          <a:solidFill>
            <a:srgbClr val="000000">
              <a:alpha val="50000"/>
            </a:srgbClr>
          </a:solidFill>
          <a:ln>
            <a:noFill/>
          </a:ln>
        </p:spPr>
        <p:txBody>
          <a:bodyPr wrap="square" rtlCol="0">
            <a:noAutofit/>
          </a:bodyPr>
          <a:lstStyle/>
          <a:p>
            <a:pPr algn="ctr">
              <a:spcAft>
                <a:spcPts val="600"/>
              </a:spcAft>
            </a:pPr>
            <a:r>
              <a:rPr lang="en-US" altLang="zh-CN" sz="1250" dirty="0">
                <a:solidFill>
                  <a:srgbClr val="FFFFFF"/>
                </a:solidFill>
              </a:rPr>
              <a:t>Random Forest</a:t>
            </a:r>
            <a:endParaRPr lang="zh-CN" altLang="en-US" sz="1250" dirty="0">
              <a:solidFill>
                <a:srgbClr val="FFFFFF"/>
              </a:solidFill>
            </a:endParaRPr>
          </a:p>
        </p:txBody>
      </p:sp>
      <p:pic>
        <p:nvPicPr>
          <p:cNvPr id="13" name="圖片 12">
            <a:extLst>
              <a:ext uri="{FF2B5EF4-FFF2-40B4-BE49-F238E27FC236}">
                <a16:creationId xmlns:a16="http://schemas.microsoft.com/office/drawing/2014/main" id="{D7989840-6FA0-49AA-80BF-75D1315F3B93}"/>
              </a:ext>
            </a:extLst>
          </p:cNvPr>
          <p:cNvPicPr>
            <a:picLocks noChangeAspect="1"/>
          </p:cNvPicPr>
          <p:nvPr/>
        </p:nvPicPr>
        <p:blipFill>
          <a:blip r:embed="rId6"/>
          <a:stretch>
            <a:fillRect/>
          </a:stretch>
        </p:blipFill>
        <p:spPr>
          <a:xfrm>
            <a:off x="3390718" y="1353161"/>
            <a:ext cx="2520000" cy="15063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文字方塊 13">
            <a:extLst>
              <a:ext uri="{FF2B5EF4-FFF2-40B4-BE49-F238E27FC236}">
                <a16:creationId xmlns:a16="http://schemas.microsoft.com/office/drawing/2014/main" id="{7B097CC8-536B-47EA-8D6D-A2B3F44C9F59}"/>
              </a:ext>
            </a:extLst>
          </p:cNvPr>
          <p:cNvSpPr txBox="1"/>
          <p:nvPr/>
        </p:nvSpPr>
        <p:spPr>
          <a:xfrm>
            <a:off x="721584" y="5893913"/>
            <a:ext cx="10674204" cy="646331"/>
          </a:xfrm>
          <a:prstGeom prst="rect">
            <a:avLst/>
          </a:prstGeom>
          <a:noFill/>
        </p:spPr>
        <p:txBody>
          <a:bodyPr wrap="none" rtlCol="0">
            <a:spAutoFit/>
          </a:bodyPr>
          <a:lstStyle/>
          <a:p>
            <a:r>
              <a:rPr lang="en-US" altLang="zh-CN" dirty="0"/>
              <a:t>Machine learning algorithms such as SVM and XGBOOST can only fit one-dimensional parameters, </a:t>
            </a:r>
          </a:p>
          <a:p>
            <a:r>
              <a:rPr lang="en-US" altLang="zh-CN" dirty="0"/>
              <a:t>so </a:t>
            </a:r>
            <a:r>
              <a:rPr lang="en-US" altLang="zh-CN" dirty="0" err="1"/>
              <a:t>MultiOutputRegressor</a:t>
            </a:r>
            <a:r>
              <a:rPr lang="en-US" altLang="zh-CN" dirty="0"/>
              <a:t>() is needed to increase the dimensionality of the fitted parameters.</a:t>
            </a:r>
            <a:endParaRPr lang="zh-CN" altLang="en-US" dirty="0"/>
          </a:p>
        </p:txBody>
      </p:sp>
    </p:spTree>
    <p:extLst>
      <p:ext uri="{BB962C8B-B14F-4D97-AF65-F5344CB8AC3E}">
        <p14:creationId xmlns:p14="http://schemas.microsoft.com/office/powerpoint/2010/main" val="1234576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843F9E-99A7-41B1-B4A1-7D85054BCCDB}"/>
              </a:ext>
            </a:extLst>
          </p:cNvPr>
          <p:cNvSpPr>
            <a:spLocks noGrp="1"/>
          </p:cNvSpPr>
          <p:nvPr>
            <p:ph type="title"/>
          </p:nvPr>
        </p:nvSpPr>
        <p:spPr/>
        <p:txBody>
          <a:bodyPr/>
          <a:lstStyle/>
          <a:p>
            <a:r>
              <a:rPr lang="en-US" altLang="zh-CN" dirty="0"/>
              <a:t>Demonstration by </a:t>
            </a:r>
            <a:r>
              <a:rPr lang="en-US" altLang="zh-CN" dirty="0" err="1"/>
              <a:t>Knn</a:t>
            </a:r>
            <a:endParaRPr lang="zh-CN" altLang="en-US" dirty="0"/>
          </a:p>
        </p:txBody>
      </p:sp>
      <p:pic>
        <p:nvPicPr>
          <p:cNvPr id="10" name="ev_20201026_063912">
            <a:hlinkClick r:id="" action="ppaction://media"/>
            <a:extLst>
              <a:ext uri="{FF2B5EF4-FFF2-40B4-BE49-F238E27FC236}">
                <a16:creationId xmlns:a16="http://schemas.microsoft.com/office/drawing/2014/main" id="{C91B76B9-8DCF-4F9E-B3DA-CC2F064EF9D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54238" y="2095500"/>
            <a:ext cx="7872412" cy="3695700"/>
          </a:xfrm>
        </p:spPr>
      </p:pic>
    </p:spTree>
    <p:extLst>
      <p:ext uri="{BB962C8B-B14F-4D97-AF65-F5344CB8AC3E}">
        <p14:creationId xmlns:p14="http://schemas.microsoft.com/office/powerpoint/2010/main" val="111592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26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660485-9EF3-4156-800B-C92D72D567E5}"/>
              </a:ext>
            </a:extLst>
          </p:cNvPr>
          <p:cNvSpPr>
            <a:spLocks noGrp="1"/>
          </p:cNvSpPr>
          <p:nvPr>
            <p:ph type="title"/>
          </p:nvPr>
        </p:nvSpPr>
        <p:spPr>
          <a:xfrm>
            <a:off x="913795" y="609600"/>
            <a:ext cx="10353761" cy="1326321"/>
          </a:xfrm>
        </p:spPr>
        <p:txBody>
          <a:bodyPr>
            <a:normAutofit/>
          </a:bodyPr>
          <a:lstStyle/>
          <a:p>
            <a:r>
              <a:rPr lang="en-US" altLang="zh-CN"/>
              <a:t>How to</a:t>
            </a:r>
            <a:r>
              <a:rPr lang="zh-CN" altLang="en-US"/>
              <a:t> </a:t>
            </a:r>
            <a:r>
              <a:rPr lang="en-US" altLang="zh-CN"/>
              <a:t>improve?</a:t>
            </a:r>
            <a:endParaRPr lang="zh-CN" altLang="en-US"/>
          </a:p>
        </p:txBody>
      </p:sp>
      <p:sp>
        <p:nvSpPr>
          <p:cNvPr id="16" name="Rectangle 15">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12" name="內容版面配置區 2">
            <a:extLst>
              <a:ext uri="{FF2B5EF4-FFF2-40B4-BE49-F238E27FC236}">
                <a16:creationId xmlns:a16="http://schemas.microsoft.com/office/drawing/2014/main" id="{A3FB0284-FB7D-414F-8A65-458BD2ABBDC1}"/>
              </a:ext>
            </a:extLst>
          </p:cNvPr>
          <p:cNvGraphicFramePr>
            <a:graphicFrameLocks noGrp="1"/>
          </p:cNvGraphicFramePr>
          <p:nvPr>
            <p:ph idx="1"/>
            <p:extLst>
              <p:ext uri="{D42A27DB-BD31-4B8C-83A1-F6EECF244321}">
                <p14:modId xmlns:p14="http://schemas.microsoft.com/office/powerpoint/2010/main" val="839510032"/>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5020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AB45C5-1BE6-4DD0-8EA8-23E9C2EBA483}"/>
              </a:ext>
            </a:extLst>
          </p:cNvPr>
          <p:cNvSpPr>
            <a:spLocks noGrp="1"/>
          </p:cNvSpPr>
          <p:nvPr>
            <p:ph type="title"/>
          </p:nvPr>
        </p:nvSpPr>
        <p:spPr/>
        <p:txBody>
          <a:bodyPr/>
          <a:lstStyle/>
          <a:p>
            <a:r>
              <a:rPr lang="en-US" altLang="zh-CN" dirty="0"/>
              <a:t>Data after improvement</a:t>
            </a:r>
            <a:endParaRPr lang="zh-CN" altLang="en-US" dirty="0"/>
          </a:p>
        </p:txBody>
      </p:sp>
      <p:pic>
        <p:nvPicPr>
          <p:cNvPr id="4" name="內容版面配置區 3">
            <a:extLst>
              <a:ext uri="{FF2B5EF4-FFF2-40B4-BE49-F238E27FC236}">
                <a16:creationId xmlns:a16="http://schemas.microsoft.com/office/drawing/2014/main" id="{C9697405-2050-4EB1-B023-A78F70DC29CC}"/>
              </a:ext>
            </a:extLst>
          </p:cNvPr>
          <p:cNvPicPr>
            <a:picLocks noGrp="1" noChangeAspect="1"/>
          </p:cNvPicPr>
          <p:nvPr>
            <p:ph idx="1"/>
          </p:nvPr>
        </p:nvPicPr>
        <p:blipFill>
          <a:blip r:embed="rId2"/>
          <a:stretch>
            <a:fillRect/>
          </a:stretch>
        </p:blipFill>
        <p:spPr>
          <a:xfrm>
            <a:off x="2062162" y="2390775"/>
            <a:ext cx="8058150" cy="3105150"/>
          </a:xfrm>
          <a:prstGeom prst="rect">
            <a:avLst/>
          </a:prstGeom>
        </p:spPr>
      </p:pic>
    </p:spTree>
    <p:extLst>
      <p:ext uri="{BB962C8B-B14F-4D97-AF65-F5344CB8AC3E}">
        <p14:creationId xmlns:p14="http://schemas.microsoft.com/office/powerpoint/2010/main" val="2775057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250AD41-A0EA-4974-AF3F-9CB956969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E6911BFB-EA67-490F-863D-1F48DFC598B1}"/>
              </a:ext>
            </a:extLst>
          </p:cNvPr>
          <p:cNvSpPr>
            <a:spLocks noGrp="1"/>
          </p:cNvSpPr>
          <p:nvPr>
            <p:ph type="title"/>
          </p:nvPr>
        </p:nvSpPr>
        <p:spPr>
          <a:xfrm>
            <a:off x="796212" y="4551037"/>
            <a:ext cx="10599576" cy="1168638"/>
          </a:xfrm>
        </p:spPr>
        <p:txBody>
          <a:bodyPr vert="horz" lIns="91440" tIns="45720" rIns="91440" bIns="45720" rtlCol="0" anchor="b">
            <a:normAutofit/>
          </a:bodyPr>
          <a:lstStyle/>
          <a:p>
            <a:r>
              <a:rPr lang="en-US" altLang="zh-CN" sz="3700" dirty="0"/>
              <a:t>Accuracy Improvement</a:t>
            </a:r>
            <a:br>
              <a:rPr lang="en-US" altLang="zh-CN" sz="3700" dirty="0"/>
            </a:br>
            <a:r>
              <a:rPr lang="en-US" altLang="zh-CN" sz="3700" dirty="0"/>
              <a:t>by :Fold out</a:t>
            </a:r>
          </a:p>
        </p:txBody>
      </p:sp>
      <p:sp>
        <p:nvSpPr>
          <p:cNvPr id="26" name="Rectangle 25">
            <a:extLst>
              <a:ext uri="{FF2B5EF4-FFF2-40B4-BE49-F238E27FC236}">
                <a16:creationId xmlns:a16="http://schemas.microsoft.com/office/drawing/2014/main" id="{449F20D7-4DA5-403A-A81A-2808DFB078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7" cy="4212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圖片 3">
            <a:extLst>
              <a:ext uri="{FF2B5EF4-FFF2-40B4-BE49-F238E27FC236}">
                <a16:creationId xmlns:a16="http://schemas.microsoft.com/office/drawing/2014/main" id="{35290ACD-9229-49FF-9A00-0BA7714CC224}"/>
              </a:ext>
            </a:extLst>
          </p:cNvPr>
          <p:cNvPicPr>
            <a:picLocks noChangeAspect="1"/>
          </p:cNvPicPr>
          <p:nvPr/>
        </p:nvPicPr>
        <p:blipFill>
          <a:blip r:embed="rId3"/>
          <a:stretch>
            <a:fillRect/>
          </a:stretch>
        </p:blipFill>
        <p:spPr>
          <a:xfrm>
            <a:off x="497633" y="1384735"/>
            <a:ext cx="2557875" cy="1617855"/>
          </a:xfrm>
          <a:prstGeom prst="rect">
            <a:avLst/>
          </a:prstGeom>
        </p:spPr>
      </p:pic>
      <p:cxnSp>
        <p:nvCxnSpPr>
          <p:cNvPr id="28" name="Straight Connector 27">
            <a:extLst>
              <a:ext uri="{FF2B5EF4-FFF2-40B4-BE49-F238E27FC236}">
                <a16:creationId xmlns:a16="http://schemas.microsoft.com/office/drawing/2014/main" id="{DBC19C68-7D81-44DA-A360-9D3D37ED19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08065" y="1151745"/>
            <a:ext cx="0" cy="208383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11" name="圖片 10">
            <a:extLst>
              <a:ext uri="{FF2B5EF4-FFF2-40B4-BE49-F238E27FC236}">
                <a16:creationId xmlns:a16="http://schemas.microsoft.com/office/drawing/2014/main" id="{34FAE194-23FC-490A-A822-84DED796FCBE}"/>
              </a:ext>
            </a:extLst>
          </p:cNvPr>
          <p:cNvPicPr>
            <a:picLocks noChangeAspect="1"/>
          </p:cNvPicPr>
          <p:nvPr/>
        </p:nvPicPr>
        <p:blipFill>
          <a:blip r:embed="rId4"/>
          <a:stretch>
            <a:fillRect/>
          </a:stretch>
        </p:blipFill>
        <p:spPr>
          <a:xfrm>
            <a:off x="3377244" y="1586167"/>
            <a:ext cx="2557876" cy="1214991"/>
          </a:xfrm>
          <a:prstGeom prst="rect">
            <a:avLst/>
          </a:prstGeom>
        </p:spPr>
      </p:pic>
      <p:cxnSp>
        <p:nvCxnSpPr>
          <p:cNvPr id="30" name="Straight Connector 29">
            <a:extLst>
              <a:ext uri="{FF2B5EF4-FFF2-40B4-BE49-F238E27FC236}">
                <a16:creationId xmlns:a16="http://schemas.microsoft.com/office/drawing/2014/main" id="{D910FD6E-1193-41D1-979E-4FF59605F7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5223" y="1151745"/>
            <a:ext cx="0" cy="208383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圖片 5">
            <a:extLst>
              <a:ext uri="{FF2B5EF4-FFF2-40B4-BE49-F238E27FC236}">
                <a16:creationId xmlns:a16="http://schemas.microsoft.com/office/drawing/2014/main" id="{2BA9A946-4255-4676-93A5-F0C932D97B03}"/>
              </a:ext>
            </a:extLst>
          </p:cNvPr>
          <p:cNvPicPr>
            <a:picLocks noChangeAspect="1"/>
          </p:cNvPicPr>
          <p:nvPr/>
        </p:nvPicPr>
        <p:blipFill>
          <a:blip r:embed="rId5"/>
          <a:stretch>
            <a:fillRect/>
          </a:stretch>
        </p:blipFill>
        <p:spPr>
          <a:xfrm>
            <a:off x="6256856" y="1323982"/>
            <a:ext cx="2557886" cy="1739362"/>
          </a:xfrm>
          <a:prstGeom prst="rect">
            <a:avLst/>
          </a:prstGeom>
        </p:spPr>
      </p:pic>
      <p:cxnSp>
        <p:nvCxnSpPr>
          <p:cNvPr id="32" name="Straight Connector 31">
            <a:extLst>
              <a:ext uri="{FF2B5EF4-FFF2-40B4-BE49-F238E27FC236}">
                <a16:creationId xmlns:a16="http://schemas.microsoft.com/office/drawing/2014/main" id="{3FDAFC29-F25F-42C4-B204-FA9EBCD48B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65999" y="1151745"/>
            <a:ext cx="0" cy="208383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54CFAC1-E575-41EC-8470-C895073BD236}"/>
              </a:ext>
            </a:extLst>
          </p:cNvPr>
          <p:cNvPicPr>
            <a:picLocks noChangeAspect="1"/>
          </p:cNvPicPr>
          <p:nvPr/>
        </p:nvPicPr>
        <p:blipFill>
          <a:blip r:embed="rId6"/>
          <a:stretch>
            <a:fillRect/>
          </a:stretch>
        </p:blipFill>
        <p:spPr>
          <a:xfrm>
            <a:off x="9136478" y="1445481"/>
            <a:ext cx="2557886" cy="1496363"/>
          </a:xfrm>
          <a:prstGeom prst="rect">
            <a:avLst/>
          </a:prstGeom>
        </p:spPr>
      </p:pic>
      <p:sp>
        <p:nvSpPr>
          <p:cNvPr id="5" name="文字方塊 4">
            <a:extLst>
              <a:ext uri="{FF2B5EF4-FFF2-40B4-BE49-F238E27FC236}">
                <a16:creationId xmlns:a16="http://schemas.microsoft.com/office/drawing/2014/main" id="{32689C80-AEB8-4FF9-BFA2-18AACF7E5955}"/>
              </a:ext>
            </a:extLst>
          </p:cNvPr>
          <p:cNvSpPr txBox="1"/>
          <p:nvPr/>
        </p:nvSpPr>
        <p:spPr>
          <a:xfrm>
            <a:off x="524683" y="2982940"/>
            <a:ext cx="2693004" cy="252641"/>
          </a:xfrm>
          <a:prstGeom prst="rect">
            <a:avLst/>
          </a:prstGeom>
          <a:solidFill>
            <a:srgbClr val="000000">
              <a:alpha val="50000"/>
            </a:srgbClr>
          </a:solidFill>
          <a:ln>
            <a:noFill/>
          </a:ln>
        </p:spPr>
        <p:txBody>
          <a:bodyPr wrap="square" rtlCol="0">
            <a:noAutofit/>
          </a:bodyPr>
          <a:lstStyle/>
          <a:p>
            <a:pPr algn="ctr">
              <a:spcAft>
                <a:spcPts val="600"/>
              </a:spcAft>
            </a:pPr>
            <a:r>
              <a:rPr lang="en-US" altLang="zh-CN" sz="1250" dirty="0">
                <a:solidFill>
                  <a:srgbClr val="FFFFFF"/>
                </a:solidFill>
              </a:rPr>
              <a:t>KNN</a:t>
            </a:r>
            <a:endParaRPr lang="zh-CN" altLang="en-US" sz="1250" dirty="0">
              <a:solidFill>
                <a:srgbClr val="FFFFFF"/>
              </a:solidFill>
            </a:endParaRPr>
          </a:p>
        </p:txBody>
      </p:sp>
      <p:sp>
        <p:nvSpPr>
          <p:cNvPr id="7" name="文字方塊 6">
            <a:extLst>
              <a:ext uri="{FF2B5EF4-FFF2-40B4-BE49-F238E27FC236}">
                <a16:creationId xmlns:a16="http://schemas.microsoft.com/office/drawing/2014/main" id="{93A04335-AA27-4861-B44F-ADC46839C265}"/>
              </a:ext>
            </a:extLst>
          </p:cNvPr>
          <p:cNvSpPr txBox="1"/>
          <p:nvPr/>
        </p:nvSpPr>
        <p:spPr>
          <a:xfrm>
            <a:off x="6115220" y="2982940"/>
            <a:ext cx="2866619" cy="252641"/>
          </a:xfrm>
          <a:prstGeom prst="rect">
            <a:avLst/>
          </a:prstGeom>
          <a:solidFill>
            <a:srgbClr val="000000">
              <a:alpha val="50000"/>
            </a:srgbClr>
          </a:solidFill>
          <a:ln>
            <a:noFill/>
          </a:ln>
        </p:spPr>
        <p:txBody>
          <a:bodyPr wrap="square" rtlCol="0">
            <a:noAutofit/>
          </a:bodyPr>
          <a:lstStyle/>
          <a:p>
            <a:pPr algn="ctr">
              <a:spcAft>
                <a:spcPts val="600"/>
              </a:spcAft>
            </a:pPr>
            <a:r>
              <a:rPr lang="en-US" altLang="zh-CN" sz="1250" dirty="0">
                <a:solidFill>
                  <a:srgbClr val="FFFFFF"/>
                </a:solidFill>
              </a:rPr>
              <a:t>Random Forest</a:t>
            </a:r>
            <a:endParaRPr lang="zh-CN" altLang="en-US" sz="1250" dirty="0">
              <a:solidFill>
                <a:srgbClr val="FFFFFF"/>
              </a:solidFill>
            </a:endParaRPr>
          </a:p>
        </p:txBody>
      </p:sp>
      <p:sp>
        <p:nvSpPr>
          <p:cNvPr id="9" name="文字方塊 8">
            <a:extLst>
              <a:ext uri="{FF2B5EF4-FFF2-40B4-BE49-F238E27FC236}">
                <a16:creationId xmlns:a16="http://schemas.microsoft.com/office/drawing/2014/main" id="{81949010-894A-4D7F-BBDE-4D6092DF5FEB}"/>
              </a:ext>
            </a:extLst>
          </p:cNvPr>
          <p:cNvSpPr txBox="1"/>
          <p:nvPr/>
        </p:nvSpPr>
        <p:spPr>
          <a:xfrm>
            <a:off x="3206765" y="2982941"/>
            <a:ext cx="2898834" cy="252641"/>
          </a:xfrm>
          <a:prstGeom prst="rect">
            <a:avLst/>
          </a:prstGeom>
          <a:solidFill>
            <a:srgbClr val="000000">
              <a:alpha val="50000"/>
            </a:srgbClr>
          </a:solidFill>
          <a:ln>
            <a:noFill/>
          </a:ln>
        </p:spPr>
        <p:txBody>
          <a:bodyPr wrap="square" rtlCol="0">
            <a:noAutofit/>
          </a:bodyPr>
          <a:lstStyle/>
          <a:p>
            <a:pPr algn="ctr">
              <a:spcAft>
                <a:spcPts val="600"/>
              </a:spcAft>
            </a:pPr>
            <a:r>
              <a:rPr lang="en-US" altLang="zh-CN" sz="1250" dirty="0">
                <a:solidFill>
                  <a:srgbClr val="FFFFFF"/>
                </a:solidFill>
              </a:rPr>
              <a:t>SVM</a:t>
            </a:r>
            <a:endParaRPr lang="zh-CN" altLang="en-US" sz="1250" dirty="0">
              <a:solidFill>
                <a:srgbClr val="FFFFFF"/>
              </a:solidFill>
            </a:endParaRPr>
          </a:p>
        </p:txBody>
      </p:sp>
      <p:sp>
        <p:nvSpPr>
          <p:cNvPr id="14" name="文字方塊 13">
            <a:extLst>
              <a:ext uri="{FF2B5EF4-FFF2-40B4-BE49-F238E27FC236}">
                <a16:creationId xmlns:a16="http://schemas.microsoft.com/office/drawing/2014/main" id="{6194E1F0-5B02-45C9-A463-71F194A0744D}"/>
              </a:ext>
            </a:extLst>
          </p:cNvPr>
          <p:cNvSpPr txBox="1"/>
          <p:nvPr/>
        </p:nvSpPr>
        <p:spPr>
          <a:xfrm>
            <a:off x="8973919" y="2982940"/>
            <a:ext cx="2866616" cy="252641"/>
          </a:xfrm>
          <a:prstGeom prst="rect">
            <a:avLst/>
          </a:prstGeom>
          <a:solidFill>
            <a:srgbClr val="000000">
              <a:alpha val="50000"/>
            </a:srgbClr>
          </a:solidFill>
          <a:ln>
            <a:noFill/>
          </a:ln>
        </p:spPr>
        <p:txBody>
          <a:bodyPr wrap="square" rtlCol="0">
            <a:noAutofit/>
          </a:bodyPr>
          <a:lstStyle/>
          <a:p>
            <a:pPr algn="ctr">
              <a:spcAft>
                <a:spcPts val="600"/>
              </a:spcAft>
            </a:pPr>
            <a:r>
              <a:rPr lang="en-US" altLang="zh-CN" sz="1250" dirty="0" err="1">
                <a:solidFill>
                  <a:srgbClr val="FFFFFF"/>
                </a:solidFill>
              </a:rPr>
              <a:t>XGBoost</a:t>
            </a:r>
            <a:endParaRPr lang="zh-CN" altLang="en-US" sz="1250" dirty="0">
              <a:solidFill>
                <a:srgbClr val="FFFFFF"/>
              </a:solidFill>
            </a:endParaRPr>
          </a:p>
        </p:txBody>
      </p:sp>
    </p:spTree>
    <p:extLst>
      <p:ext uri="{BB962C8B-B14F-4D97-AF65-F5344CB8AC3E}">
        <p14:creationId xmlns:p14="http://schemas.microsoft.com/office/powerpoint/2010/main" val="2074270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44" name="Rectangle 33">
            <a:extLst>
              <a:ext uri="{FF2B5EF4-FFF2-40B4-BE49-F238E27FC236}">
                <a16:creationId xmlns:a16="http://schemas.microsoft.com/office/drawing/2014/main" id="{D250AD41-A0EA-4974-AF3F-9CB956969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715B7BF7-27DA-4E2D-97A5-12966E0DF5BA}"/>
              </a:ext>
            </a:extLst>
          </p:cNvPr>
          <p:cNvSpPr>
            <a:spLocks noGrp="1"/>
          </p:cNvSpPr>
          <p:nvPr>
            <p:ph type="title"/>
          </p:nvPr>
        </p:nvSpPr>
        <p:spPr>
          <a:xfrm>
            <a:off x="796212" y="4551037"/>
            <a:ext cx="10599576" cy="1168638"/>
          </a:xfrm>
        </p:spPr>
        <p:txBody>
          <a:bodyPr vert="horz" lIns="91440" tIns="45720" rIns="91440" bIns="45720" rtlCol="0" anchor="b">
            <a:normAutofit/>
          </a:bodyPr>
          <a:lstStyle/>
          <a:p>
            <a:r>
              <a:rPr lang="en-US" altLang="zh-CN" sz="3700"/>
              <a:t>Accuracy Improvement</a:t>
            </a:r>
            <a:br>
              <a:rPr lang="en-US" altLang="zh-CN" sz="3700"/>
            </a:br>
            <a:r>
              <a:rPr lang="en-US" altLang="zh-CN" sz="3700"/>
              <a:t>by :K-Fold</a:t>
            </a:r>
          </a:p>
        </p:txBody>
      </p:sp>
      <p:sp>
        <p:nvSpPr>
          <p:cNvPr id="45" name="Rectangle 35">
            <a:extLst>
              <a:ext uri="{FF2B5EF4-FFF2-40B4-BE49-F238E27FC236}">
                <a16:creationId xmlns:a16="http://schemas.microsoft.com/office/drawing/2014/main" id="{449F20D7-4DA5-403A-A81A-2808DFB078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7" cy="4212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圖片 6">
            <a:extLst>
              <a:ext uri="{FF2B5EF4-FFF2-40B4-BE49-F238E27FC236}">
                <a16:creationId xmlns:a16="http://schemas.microsoft.com/office/drawing/2014/main" id="{B533AE9E-A7E3-48A3-8E5C-7CCA74E68D5C}"/>
              </a:ext>
            </a:extLst>
          </p:cNvPr>
          <p:cNvPicPr>
            <a:picLocks noChangeAspect="1"/>
          </p:cNvPicPr>
          <p:nvPr/>
        </p:nvPicPr>
        <p:blipFill>
          <a:blip r:embed="rId3"/>
          <a:stretch>
            <a:fillRect/>
          </a:stretch>
        </p:blipFill>
        <p:spPr>
          <a:xfrm>
            <a:off x="572599" y="1270390"/>
            <a:ext cx="2557875" cy="1700987"/>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cxnSp>
        <p:nvCxnSpPr>
          <p:cNvPr id="46" name="Straight Connector 37">
            <a:extLst>
              <a:ext uri="{FF2B5EF4-FFF2-40B4-BE49-F238E27FC236}">
                <a16:creationId xmlns:a16="http://schemas.microsoft.com/office/drawing/2014/main" id="{DBC19C68-7D81-44DA-A360-9D3D37ED19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08065" y="1151745"/>
            <a:ext cx="0" cy="208383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圖片 5">
            <a:extLst>
              <a:ext uri="{FF2B5EF4-FFF2-40B4-BE49-F238E27FC236}">
                <a16:creationId xmlns:a16="http://schemas.microsoft.com/office/drawing/2014/main" id="{162023AD-1A60-4A56-AD94-4FE5AEBD60DD}"/>
              </a:ext>
            </a:extLst>
          </p:cNvPr>
          <p:cNvPicPr>
            <a:picLocks noChangeAspect="1"/>
          </p:cNvPicPr>
          <p:nvPr/>
        </p:nvPicPr>
        <p:blipFill>
          <a:blip r:embed="rId4"/>
          <a:stretch>
            <a:fillRect/>
          </a:stretch>
        </p:blipFill>
        <p:spPr>
          <a:xfrm>
            <a:off x="3381397" y="1337533"/>
            <a:ext cx="2557876" cy="1566699"/>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cxnSp>
        <p:nvCxnSpPr>
          <p:cNvPr id="47" name="Straight Connector 39">
            <a:extLst>
              <a:ext uri="{FF2B5EF4-FFF2-40B4-BE49-F238E27FC236}">
                <a16:creationId xmlns:a16="http://schemas.microsoft.com/office/drawing/2014/main" id="{D910FD6E-1193-41D1-979E-4FF59605F7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5223" y="1151745"/>
            <a:ext cx="0" cy="208383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7B8486F5-7FD8-4019-8DEF-1B359DE3764A}"/>
              </a:ext>
            </a:extLst>
          </p:cNvPr>
          <p:cNvPicPr>
            <a:picLocks noChangeAspect="1"/>
          </p:cNvPicPr>
          <p:nvPr/>
        </p:nvPicPr>
        <p:blipFill>
          <a:blip r:embed="rId5"/>
          <a:stretch>
            <a:fillRect/>
          </a:stretch>
        </p:blipFill>
        <p:spPr>
          <a:xfrm>
            <a:off x="6259686" y="1248003"/>
            <a:ext cx="2557886" cy="1745757"/>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cxnSp>
        <p:nvCxnSpPr>
          <p:cNvPr id="48" name="Straight Connector 41">
            <a:extLst>
              <a:ext uri="{FF2B5EF4-FFF2-40B4-BE49-F238E27FC236}">
                <a16:creationId xmlns:a16="http://schemas.microsoft.com/office/drawing/2014/main" id="{3FDAFC29-F25F-42C4-B204-FA9EBCD48B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65999" y="1151745"/>
            <a:ext cx="0" cy="208383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5" name="內容版面配置區 4">
            <a:extLst>
              <a:ext uri="{FF2B5EF4-FFF2-40B4-BE49-F238E27FC236}">
                <a16:creationId xmlns:a16="http://schemas.microsoft.com/office/drawing/2014/main" id="{A7B277E4-B570-4787-9940-85DBE2BF552B}"/>
              </a:ext>
            </a:extLst>
          </p:cNvPr>
          <p:cNvPicPr>
            <a:picLocks noChangeAspect="1"/>
          </p:cNvPicPr>
          <p:nvPr/>
        </p:nvPicPr>
        <p:blipFill>
          <a:blip r:embed="rId6"/>
          <a:stretch>
            <a:fillRect/>
          </a:stretch>
        </p:blipFill>
        <p:spPr>
          <a:xfrm>
            <a:off x="9049901" y="1352758"/>
            <a:ext cx="2557886" cy="1681810"/>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17" name="文字方塊 16">
            <a:extLst>
              <a:ext uri="{FF2B5EF4-FFF2-40B4-BE49-F238E27FC236}">
                <a16:creationId xmlns:a16="http://schemas.microsoft.com/office/drawing/2014/main" id="{D3DBD8ED-2A13-4784-90C6-C83AB3858156}"/>
              </a:ext>
            </a:extLst>
          </p:cNvPr>
          <p:cNvSpPr txBox="1"/>
          <p:nvPr/>
        </p:nvSpPr>
        <p:spPr>
          <a:xfrm>
            <a:off x="6113906" y="2972237"/>
            <a:ext cx="2850763" cy="263346"/>
          </a:xfrm>
          <a:prstGeom prst="rect">
            <a:avLst/>
          </a:prstGeom>
          <a:solidFill>
            <a:srgbClr val="000000">
              <a:alpha val="50000"/>
            </a:srgbClr>
          </a:solidFill>
          <a:ln>
            <a:noFill/>
          </a:ln>
        </p:spPr>
        <p:txBody>
          <a:bodyPr wrap="square" rtlCol="0">
            <a:noAutofit/>
          </a:bodyPr>
          <a:lstStyle/>
          <a:p>
            <a:pPr algn="ctr">
              <a:spcAft>
                <a:spcPts val="600"/>
              </a:spcAft>
            </a:pPr>
            <a:r>
              <a:rPr lang="en-US" altLang="zh-CN" sz="1200" dirty="0">
                <a:solidFill>
                  <a:srgbClr val="FFFFFF"/>
                </a:solidFill>
              </a:rPr>
              <a:t>Random Forest</a:t>
            </a:r>
            <a:endParaRPr lang="zh-CN" altLang="en-US" sz="1200" dirty="0">
              <a:solidFill>
                <a:srgbClr val="FFFFFF"/>
              </a:solidFill>
            </a:endParaRPr>
          </a:p>
        </p:txBody>
      </p:sp>
      <p:sp>
        <p:nvSpPr>
          <p:cNvPr id="18" name="文字方塊 17">
            <a:extLst>
              <a:ext uri="{FF2B5EF4-FFF2-40B4-BE49-F238E27FC236}">
                <a16:creationId xmlns:a16="http://schemas.microsoft.com/office/drawing/2014/main" id="{69B7BDDF-3460-4B9D-882B-19A18A737C6B}"/>
              </a:ext>
            </a:extLst>
          </p:cNvPr>
          <p:cNvSpPr txBox="1"/>
          <p:nvPr/>
        </p:nvSpPr>
        <p:spPr>
          <a:xfrm>
            <a:off x="571268" y="2972236"/>
            <a:ext cx="2635497" cy="263346"/>
          </a:xfrm>
          <a:prstGeom prst="rect">
            <a:avLst/>
          </a:prstGeom>
          <a:solidFill>
            <a:srgbClr val="000000">
              <a:alpha val="50000"/>
            </a:srgbClr>
          </a:solidFill>
          <a:ln>
            <a:noFill/>
          </a:ln>
        </p:spPr>
        <p:txBody>
          <a:bodyPr wrap="square" rtlCol="0">
            <a:noAutofit/>
          </a:bodyPr>
          <a:lstStyle/>
          <a:p>
            <a:pPr algn="ctr">
              <a:spcAft>
                <a:spcPts val="600"/>
              </a:spcAft>
            </a:pPr>
            <a:r>
              <a:rPr lang="en-US" altLang="zh-CN" sz="1200" dirty="0">
                <a:solidFill>
                  <a:srgbClr val="FFFFFF"/>
                </a:solidFill>
              </a:rPr>
              <a:t>XGBOOST</a:t>
            </a:r>
            <a:endParaRPr lang="zh-CN" altLang="en-US" sz="1200" dirty="0">
              <a:solidFill>
                <a:srgbClr val="FFFFFF"/>
              </a:solidFill>
            </a:endParaRPr>
          </a:p>
        </p:txBody>
      </p:sp>
      <p:sp>
        <p:nvSpPr>
          <p:cNvPr id="19" name="文字方塊 18">
            <a:extLst>
              <a:ext uri="{FF2B5EF4-FFF2-40B4-BE49-F238E27FC236}">
                <a16:creationId xmlns:a16="http://schemas.microsoft.com/office/drawing/2014/main" id="{817E2413-F03E-46DF-A7D8-47BD9569BC6B}"/>
              </a:ext>
            </a:extLst>
          </p:cNvPr>
          <p:cNvSpPr txBox="1"/>
          <p:nvPr/>
        </p:nvSpPr>
        <p:spPr>
          <a:xfrm>
            <a:off x="8964668" y="2971377"/>
            <a:ext cx="2729683" cy="263346"/>
          </a:xfrm>
          <a:prstGeom prst="rect">
            <a:avLst/>
          </a:prstGeom>
          <a:solidFill>
            <a:srgbClr val="000000">
              <a:alpha val="50000"/>
            </a:srgbClr>
          </a:solidFill>
          <a:ln>
            <a:noFill/>
          </a:ln>
        </p:spPr>
        <p:txBody>
          <a:bodyPr wrap="square" rtlCol="0">
            <a:noAutofit/>
          </a:bodyPr>
          <a:lstStyle/>
          <a:p>
            <a:pPr algn="ctr">
              <a:spcAft>
                <a:spcPts val="600"/>
              </a:spcAft>
            </a:pPr>
            <a:r>
              <a:rPr lang="en-US" altLang="zh-CN" sz="1200">
                <a:solidFill>
                  <a:srgbClr val="FFFFFF"/>
                </a:solidFill>
              </a:rPr>
              <a:t>KNN</a:t>
            </a:r>
            <a:endParaRPr lang="zh-CN" altLang="en-US" sz="1200">
              <a:solidFill>
                <a:srgbClr val="FFFFFF"/>
              </a:solidFill>
            </a:endParaRPr>
          </a:p>
        </p:txBody>
      </p:sp>
      <p:sp>
        <p:nvSpPr>
          <p:cNvPr id="21" name="文字方塊 20">
            <a:extLst>
              <a:ext uri="{FF2B5EF4-FFF2-40B4-BE49-F238E27FC236}">
                <a16:creationId xmlns:a16="http://schemas.microsoft.com/office/drawing/2014/main" id="{5DDCAA11-8643-4E01-8A01-D18DDE3C2B7B}"/>
              </a:ext>
            </a:extLst>
          </p:cNvPr>
          <p:cNvSpPr txBox="1"/>
          <p:nvPr/>
        </p:nvSpPr>
        <p:spPr>
          <a:xfrm>
            <a:off x="3206764" y="2972237"/>
            <a:ext cx="2907143" cy="263346"/>
          </a:xfrm>
          <a:prstGeom prst="rect">
            <a:avLst/>
          </a:prstGeom>
          <a:solidFill>
            <a:srgbClr val="000000">
              <a:alpha val="50000"/>
            </a:srgbClr>
          </a:solidFill>
          <a:ln>
            <a:noFill/>
          </a:ln>
        </p:spPr>
        <p:txBody>
          <a:bodyPr wrap="square" rtlCol="0">
            <a:noAutofit/>
          </a:bodyPr>
          <a:lstStyle/>
          <a:p>
            <a:pPr algn="ctr">
              <a:spcAft>
                <a:spcPts val="600"/>
              </a:spcAft>
            </a:pPr>
            <a:r>
              <a:rPr lang="en-US" altLang="zh-CN" sz="1200" dirty="0">
                <a:solidFill>
                  <a:srgbClr val="FFFFFF"/>
                </a:solidFill>
              </a:rPr>
              <a:t>SVM</a:t>
            </a:r>
            <a:endParaRPr lang="zh-CN" altLang="en-US" sz="1200" dirty="0">
              <a:solidFill>
                <a:srgbClr val="FFFFFF"/>
              </a:solidFill>
            </a:endParaRPr>
          </a:p>
        </p:txBody>
      </p:sp>
    </p:spTree>
    <p:extLst>
      <p:ext uri="{BB962C8B-B14F-4D97-AF65-F5344CB8AC3E}">
        <p14:creationId xmlns:p14="http://schemas.microsoft.com/office/powerpoint/2010/main" val="59350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058" name="Rectangle 78">
            <a:extLst>
              <a:ext uri="{FF2B5EF4-FFF2-40B4-BE49-F238E27FC236}">
                <a16:creationId xmlns:a16="http://schemas.microsoft.com/office/drawing/2014/main" id="{7C1A2C9E-4694-4643-A149-24C946816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725A6566-4F07-492C-920F-BFCE5BE27038}"/>
              </a:ext>
            </a:extLst>
          </p:cNvPr>
          <p:cNvSpPr>
            <a:spLocks noGrp="1"/>
          </p:cNvSpPr>
          <p:nvPr>
            <p:ph type="title"/>
          </p:nvPr>
        </p:nvSpPr>
        <p:spPr>
          <a:xfrm>
            <a:off x="7892142" y="609600"/>
            <a:ext cx="3375413" cy="1326321"/>
          </a:xfrm>
        </p:spPr>
        <p:txBody>
          <a:bodyPr>
            <a:normAutofit/>
          </a:bodyPr>
          <a:lstStyle/>
          <a:p>
            <a:r>
              <a:rPr lang="en-US" altLang="zh-CN" sz="2800" dirty="0"/>
              <a:t>IoT Applications</a:t>
            </a:r>
            <a:endParaRPr lang="zh-CN" altLang="en-US" sz="2800" dirty="0"/>
          </a:p>
        </p:txBody>
      </p:sp>
      <p:sp>
        <p:nvSpPr>
          <p:cNvPr id="81" name="Rectangle 80">
            <a:extLst>
              <a:ext uri="{FF2B5EF4-FFF2-40B4-BE49-F238E27FC236}">
                <a16:creationId xmlns:a16="http://schemas.microsoft.com/office/drawing/2014/main" id="{3FF1898D-2CDA-4866-B57E-F69A266085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ADD80CDE-8D5C-4B17-8900-3539DC1A8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62CF8646-2F2F-43D6-B367-96133A4B94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6436" y="1114868"/>
            <a:ext cx="3187700" cy="2751454"/>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mart Shopping Mall (IoT) | The Dots">
            <a:extLst>
              <a:ext uri="{FF2B5EF4-FFF2-40B4-BE49-F238E27FC236}">
                <a16:creationId xmlns:a16="http://schemas.microsoft.com/office/drawing/2014/main" id="{47CC7D71-FE6A-47F8-BC56-43EA7E90CE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62270" y="1512537"/>
            <a:ext cx="2951921" cy="19643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oT for Smart Cities: Use Cases and Implementation Strategies">
            <a:extLst>
              <a:ext uri="{FF2B5EF4-FFF2-40B4-BE49-F238E27FC236}">
                <a16:creationId xmlns:a16="http://schemas.microsoft.com/office/drawing/2014/main" id="{450627FB-08B0-40D5-8E78-9B810D16AC5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63860" y="1122907"/>
            <a:ext cx="2599674" cy="152089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oT Communication Models - IoTbyHVM - Bits &amp; Bytes of IoT">
            <a:extLst>
              <a:ext uri="{FF2B5EF4-FFF2-40B4-BE49-F238E27FC236}">
                <a16:creationId xmlns:a16="http://schemas.microsoft.com/office/drawing/2014/main" id="{87A02EDE-2881-46BC-AE62-A4F3A65C7AA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90938" y="4003173"/>
            <a:ext cx="3096712" cy="173995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15E5DF24-2E5C-457C-AA35-A531545FE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3860" y="2836629"/>
            <a:ext cx="2599673" cy="2906503"/>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SD Global | Malaysia's Smart Hospital | IoT | Artificial Intelligence">
            <a:extLst>
              <a:ext uri="{FF2B5EF4-FFF2-40B4-BE49-F238E27FC236}">
                <a16:creationId xmlns:a16="http://schemas.microsoft.com/office/drawing/2014/main" id="{DEDB7786-30AD-4DCE-B767-146E80640C6F}"/>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591878" y="3110947"/>
            <a:ext cx="2365513" cy="2365513"/>
          </a:xfrm>
          <a:prstGeom prst="rect">
            <a:avLst/>
          </a:prstGeom>
          <a:noFill/>
          <a:extLst>
            <a:ext uri="{909E8E84-426E-40DD-AFC4-6F175D3DCCD1}">
              <a14:hiddenFill xmlns:a14="http://schemas.microsoft.com/office/drawing/2010/main">
                <a:solidFill>
                  <a:srgbClr val="FFFFFF"/>
                </a:solidFill>
              </a14:hiddenFill>
            </a:ext>
          </a:extLst>
        </p:spPr>
      </p:pic>
      <p:sp>
        <p:nvSpPr>
          <p:cNvPr id="2060" name="Content Placeholder 2059">
            <a:extLst>
              <a:ext uri="{FF2B5EF4-FFF2-40B4-BE49-F238E27FC236}">
                <a16:creationId xmlns:a16="http://schemas.microsoft.com/office/drawing/2014/main" id="{C87A4119-746D-478E-B230-69B76C17B907}"/>
              </a:ext>
            </a:extLst>
          </p:cNvPr>
          <p:cNvSpPr>
            <a:spLocks noGrp="1"/>
          </p:cNvSpPr>
          <p:nvPr>
            <p:ph idx="1"/>
          </p:nvPr>
        </p:nvSpPr>
        <p:spPr>
          <a:xfrm>
            <a:off x="7859487" y="2096064"/>
            <a:ext cx="3408070" cy="3962120"/>
          </a:xfrm>
        </p:spPr>
        <p:txBody>
          <a:bodyPr>
            <a:normAutofit/>
          </a:bodyPr>
          <a:lstStyle/>
          <a:p>
            <a:pPr algn="ctr"/>
            <a:r>
              <a:rPr lang="en-US" sz="2200" dirty="0"/>
              <a:t>1. IoT Shopping Mall</a:t>
            </a:r>
          </a:p>
          <a:p>
            <a:pPr algn="ctr"/>
            <a:r>
              <a:rPr lang="en-US" sz="2200" dirty="0"/>
              <a:t>2. IoT Smart City</a:t>
            </a:r>
          </a:p>
          <a:p>
            <a:pPr algn="ctr"/>
            <a:r>
              <a:rPr lang="en-US" sz="2200" dirty="0"/>
              <a:t>3. IoT Communication</a:t>
            </a:r>
          </a:p>
          <a:p>
            <a:pPr algn="ctr"/>
            <a:r>
              <a:rPr lang="en-US" sz="2200" dirty="0"/>
              <a:t>4. Io</a:t>
            </a:r>
            <a:r>
              <a:rPr lang="en-US" altLang="zh-CN" sz="2200" dirty="0"/>
              <a:t>T Hospital </a:t>
            </a:r>
            <a:endParaRPr lang="en-US" sz="2200" dirty="0"/>
          </a:p>
        </p:txBody>
      </p:sp>
    </p:spTree>
    <p:extLst>
      <p:ext uri="{BB962C8B-B14F-4D97-AF65-F5344CB8AC3E}">
        <p14:creationId xmlns:p14="http://schemas.microsoft.com/office/powerpoint/2010/main" val="3061506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AB76F39C-DC92-43A2-AFAC-DF33A3F0E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698BEEA5-539A-47B0-B43F-4FA16C28628D}"/>
              </a:ext>
            </a:extLst>
          </p:cNvPr>
          <p:cNvSpPr>
            <a:spLocks noGrp="1"/>
          </p:cNvSpPr>
          <p:nvPr>
            <p:ph type="title"/>
          </p:nvPr>
        </p:nvSpPr>
        <p:spPr>
          <a:xfrm>
            <a:off x="913796" y="4223657"/>
            <a:ext cx="5021337" cy="1922107"/>
          </a:xfrm>
        </p:spPr>
        <p:txBody>
          <a:bodyPr vert="horz" lIns="91440" tIns="45720" rIns="91440" bIns="45720" rtlCol="0">
            <a:normAutofit/>
          </a:bodyPr>
          <a:lstStyle/>
          <a:p>
            <a:pPr algn="l"/>
            <a:r>
              <a:rPr lang="en-US" altLang="zh-CN" sz="2800"/>
              <a:t>Accuracy Comparison</a:t>
            </a:r>
            <a:br>
              <a:rPr lang="en-US" altLang="zh-CN" sz="2800"/>
            </a:br>
            <a:endParaRPr lang="en-US" altLang="zh-CN" sz="2800" dirty="0"/>
          </a:p>
        </p:txBody>
      </p:sp>
      <p:pic>
        <p:nvPicPr>
          <p:cNvPr id="9" name="內容版面配置區 8">
            <a:extLst>
              <a:ext uri="{FF2B5EF4-FFF2-40B4-BE49-F238E27FC236}">
                <a16:creationId xmlns:a16="http://schemas.microsoft.com/office/drawing/2014/main" id="{61C2CD7F-35E1-44F5-8BD2-1FAB5B573703}"/>
              </a:ext>
            </a:extLst>
          </p:cNvPr>
          <p:cNvPicPr>
            <a:picLocks noChangeAspect="1"/>
          </p:cNvPicPr>
          <p:nvPr/>
        </p:nvPicPr>
        <p:blipFill>
          <a:blip r:embed="rId3"/>
          <a:stretch>
            <a:fillRect/>
          </a:stretch>
        </p:blipFill>
        <p:spPr>
          <a:xfrm>
            <a:off x="6256865" y="895191"/>
            <a:ext cx="5437496" cy="2406091"/>
          </a:xfrm>
          <a:prstGeom prst="rect">
            <a:avLst/>
          </a:prstGeom>
        </p:spPr>
      </p:pic>
      <p:cxnSp>
        <p:nvCxnSpPr>
          <p:cNvPr id="69" name="Straight Connector 68">
            <a:extLst>
              <a:ext uri="{FF2B5EF4-FFF2-40B4-BE49-F238E27FC236}">
                <a16:creationId xmlns:a16="http://schemas.microsoft.com/office/drawing/2014/main" id="{966758FC-A415-4D42-862A-2C0765FF80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圖片 12">
            <a:extLst>
              <a:ext uri="{FF2B5EF4-FFF2-40B4-BE49-F238E27FC236}">
                <a16:creationId xmlns:a16="http://schemas.microsoft.com/office/drawing/2014/main" id="{15F9C2B4-4E95-44A5-B120-9438D0D588C3}"/>
              </a:ext>
            </a:extLst>
          </p:cNvPr>
          <p:cNvPicPr>
            <a:picLocks noChangeAspect="1"/>
          </p:cNvPicPr>
          <p:nvPr/>
        </p:nvPicPr>
        <p:blipFill>
          <a:blip r:embed="rId4"/>
          <a:stretch>
            <a:fillRect/>
          </a:stretch>
        </p:blipFill>
        <p:spPr>
          <a:xfrm>
            <a:off x="497634" y="922376"/>
            <a:ext cx="5437499" cy="2378906"/>
          </a:xfrm>
          <a:prstGeom prst="rect">
            <a:avLst/>
          </a:prstGeom>
        </p:spPr>
      </p:pic>
      <p:sp>
        <p:nvSpPr>
          <p:cNvPr id="20" name="Content Placeholder 19">
            <a:extLst>
              <a:ext uri="{FF2B5EF4-FFF2-40B4-BE49-F238E27FC236}">
                <a16:creationId xmlns:a16="http://schemas.microsoft.com/office/drawing/2014/main" id="{B938D3F4-0C18-46A7-8EDF-7AE92BBC5D06}"/>
              </a:ext>
            </a:extLst>
          </p:cNvPr>
          <p:cNvSpPr>
            <a:spLocks noGrp="1"/>
          </p:cNvSpPr>
          <p:nvPr>
            <p:ph idx="1"/>
          </p:nvPr>
        </p:nvSpPr>
        <p:spPr>
          <a:xfrm>
            <a:off x="6256865" y="4223657"/>
            <a:ext cx="5010691" cy="1922107"/>
          </a:xfrm>
        </p:spPr>
        <p:txBody>
          <a:bodyPr anchor="ctr">
            <a:normAutofit fontScale="85000" lnSpcReduction="10000"/>
          </a:bodyPr>
          <a:lstStyle/>
          <a:p>
            <a:r>
              <a:rPr lang="en-US" dirty="0"/>
              <a:t>The above image shows the accuracy of different machine learning algorithms, in different data, in different slicing methods.</a:t>
            </a:r>
          </a:p>
          <a:p>
            <a:r>
              <a:rPr lang="en-US" dirty="0"/>
              <a:t>The most accurate fingerprint location algorithm we can find is through the XGBOOST data model.</a:t>
            </a:r>
          </a:p>
        </p:txBody>
      </p:sp>
    </p:spTree>
    <p:extLst>
      <p:ext uri="{BB962C8B-B14F-4D97-AF65-F5344CB8AC3E}">
        <p14:creationId xmlns:p14="http://schemas.microsoft.com/office/powerpoint/2010/main" val="1928929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843F9E-99A7-41B1-B4A1-7D85054BCCDB}"/>
              </a:ext>
            </a:extLst>
          </p:cNvPr>
          <p:cNvSpPr>
            <a:spLocks noGrp="1"/>
          </p:cNvSpPr>
          <p:nvPr>
            <p:ph type="title"/>
          </p:nvPr>
        </p:nvSpPr>
        <p:spPr/>
        <p:txBody>
          <a:bodyPr/>
          <a:lstStyle/>
          <a:p>
            <a:r>
              <a:rPr lang="en-US" altLang="zh-CN" dirty="0"/>
              <a:t>Demonstration II</a:t>
            </a:r>
            <a:endParaRPr lang="zh-CN" altLang="en-US" dirty="0"/>
          </a:p>
        </p:txBody>
      </p:sp>
      <p:pic>
        <p:nvPicPr>
          <p:cNvPr id="7" name="ev_20201026_063912">
            <a:hlinkClick r:id="" action="ppaction://media"/>
            <a:extLst>
              <a:ext uri="{FF2B5EF4-FFF2-40B4-BE49-F238E27FC236}">
                <a16:creationId xmlns:a16="http://schemas.microsoft.com/office/drawing/2014/main" id="{C4A23245-77CD-4074-8434-674AF658B58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76438" y="2095500"/>
            <a:ext cx="8228012" cy="3695700"/>
          </a:xfrm>
        </p:spPr>
      </p:pic>
    </p:spTree>
    <p:extLst>
      <p:ext uri="{BB962C8B-B14F-4D97-AF65-F5344CB8AC3E}">
        <p14:creationId xmlns:p14="http://schemas.microsoft.com/office/powerpoint/2010/main" val="208162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AE9044-A358-4F40-8649-C4EAB0EE212D}"/>
              </a:ext>
            </a:extLst>
          </p:cNvPr>
          <p:cNvSpPr>
            <a:spLocks noGrp="1"/>
          </p:cNvSpPr>
          <p:nvPr>
            <p:ph type="title"/>
          </p:nvPr>
        </p:nvSpPr>
        <p:spPr/>
        <p:txBody>
          <a:bodyPr/>
          <a:lstStyle/>
          <a:p>
            <a:r>
              <a:rPr lang="en-US" altLang="zh-CN" dirty="0"/>
              <a:t>Conclusion &amp; Future Improvement</a:t>
            </a:r>
            <a:endParaRPr lang="zh-CN" altLang="en-US" dirty="0"/>
          </a:p>
        </p:txBody>
      </p:sp>
      <p:sp>
        <p:nvSpPr>
          <p:cNvPr id="3" name="內容版面配置區 2">
            <a:extLst>
              <a:ext uri="{FF2B5EF4-FFF2-40B4-BE49-F238E27FC236}">
                <a16:creationId xmlns:a16="http://schemas.microsoft.com/office/drawing/2014/main" id="{932702E8-86EC-41C6-AD50-E7B3574624EF}"/>
              </a:ext>
            </a:extLst>
          </p:cNvPr>
          <p:cNvSpPr>
            <a:spLocks noGrp="1"/>
          </p:cNvSpPr>
          <p:nvPr>
            <p:ph idx="1"/>
          </p:nvPr>
        </p:nvSpPr>
        <p:spPr>
          <a:xfrm>
            <a:off x="913795" y="2096063"/>
            <a:ext cx="10353762" cy="4536965"/>
          </a:xfrm>
        </p:spPr>
        <p:txBody>
          <a:bodyPr>
            <a:normAutofit lnSpcReduction="10000"/>
          </a:bodyPr>
          <a:lstStyle/>
          <a:p>
            <a:r>
              <a:rPr lang="en-US" altLang="zh-CN" dirty="0"/>
              <a:t>The project was very interesting, and by analyzing and processing the dataset we can clearly see that the algorithm is progressing.</a:t>
            </a:r>
          </a:p>
          <a:p>
            <a:r>
              <a:rPr lang="en-US" altLang="zh-CN" dirty="0"/>
              <a:t>In the course of my work, I encountered many problems that I had never encountered before, such as </a:t>
            </a:r>
            <a:r>
              <a:rPr lang="en-US" altLang="zh-CN" dirty="0" err="1"/>
              <a:t>Mutli</a:t>
            </a:r>
            <a:r>
              <a:rPr lang="en-US" altLang="zh-CN" dirty="0"/>
              <a:t>-labels and how to calculate Accuracy with multi-labels.</a:t>
            </a:r>
          </a:p>
          <a:p>
            <a:r>
              <a:rPr lang="en-US" altLang="zh-CN" dirty="0"/>
              <a:t>Compared with </a:t>
            </a:r>
            <a:r>
              <a:rPr lang="en-US" altLang="zh-CN" dirty="0" err="1"/>
              <a:t>Jupyter</a:t>
            </a:r>
            <a:r>
              <a:rPr lang="en-US" altLang="zh-CN" dirty="0"/>
              <a:t> Notebook, the performance of data on Databricks is not obvious, probably because the number of datasets is not big enough and the feature is relatively simple. Compared with </a:t>
            </a:r>
            <a:r>
              <a:rPr lang="en-US" altLang="zh-CN" dirty="0" err="1"/>
              <a:t>DataBricks</a:t>
            </a:r>
            <a:r>
              <a:rPr lang="en-US" altLang="zh-CN" dirty="0"/>
              <a:t>, </a:t>
            </a:r>
            <a:r>
              <a:rPr lang="en-US" altLang="zh-CN" dirty="0" err="1"/>
              <a:t>Jupyter</a:t>
            </a:r>
            <a:r>
              <a:rPr lang="en-US" altLang="zh-CN" dirty="0"/>
              <a:t> Notebook is more intuitive and more convenient for mapping.  Therefore, the project is presented in the form of a </a:t>
            </a:r>
            <a:r>
              <a:rPr lang="en-US" altLang="zh-CN" dirty="0" err="1"/>
              <a:t>Jupyter</a:t>
            </a:r>
            <a:r>
              <a:rPr lang="en-US" altLang="zh-CN" dirty="0"/>
              <a:t> Notebook.</a:t>
            </a:r>
          </a:p>
          <a:p>
            <a:r>
              <a:rPr lang="en-US" altLang="zh-CN" dirty="0"/>
              <a:t>In the future, I hope to find more raw data. By performing signal processing on the raw signals, this will allow for a more detailed analysis of the BLE. It will also be possible to understand more about the BLE localization algorithm.</a:t>
            </a:r>
            <a:endParaRPr lang="zh-CN" altLang="en-US" dirty="0"/>
          </a:p>
        </p:txBody>
      </p:sp>
    </p:spTree>
    <p:extLst>
      <p:ext uri="{BB962C8B-B14F-4D97-AF65-F5344CB8AC3E}">
        <p14:creationId xmlns:p14="http://schemas.microsoft.com/office/powerpoint/2010/main" val="2149935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9E7F9D4-E23B-4FCE-920D-159C026F6167}"/>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6176" b="9238"/>
          <a:stretch/>
        </p:blipFill>
        <p:spPr>
          <a:xfrm>
            <a:off x="20" y="10"/>
            <a:ext cx="12191980" cy="6857990"/>
          </a:xfrm>
          <a:prstGeom prst="rect">
            <a:avLst/>
          </a:prstGeom>
        </p:spPr>
      </p:pic>
    </p:spTree>
    <p:extLst>
      <p:ext uri="{BB962C8B-B14F-4D97-AF65-F5344CB8AC3E}">
        <p14:creationId xmlns:p14="http://schemas.microsoft.com/office/powerpoint/2010/main" val="4025328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030" name="Picture 6" descr="BLUETOOTH LOW ENERGY (BLE) OVERVIEW - Global Tag Srl">
            <a:extLst>
              <a:ext uri="{FF2B5EF4-FFF2-40B4-BE49-F238E27FC236}">
                <a16:creationId xmlns:a16="http://schemas.microsoft.com/office/drawing/2014/main" id="{F16CA2FA-6328-44B7-809B-819C8CC272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23" r="16187" b="-1"/>
          <a:stretch/>
        </p:blipFill>
        <p:spPr bwMode="auto">
          <a:xfrm>
            <a:off x="20" y="1"/>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7" name="Rectangle 76">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A00833DF-30F4-4A34-B964-4B19164ABB30}"/>
              </a:ext>
            </a:extLst>
          </p:cNvPr>
          <p:cNvSpPr>
            <a:spLocks noGrp="1"/>
          </p:cNvSpPr>
          <p:nvPr>
            <p:ph type="ctrTitle"/>
          </p:nvPr>
        </p:nvSpPr>
        <p:spPr>
          <a:xfrm>
            <a:off x="1595269" y="1122363"/>
            <a:ext cx="9001462" cy="2387600"/>
          </a:xfrm>
        </p:spPr>
        <p:txBody>
          <a:bodyPr>
            <a:normAutofit/>
          </a:bodyPr>
          <a:lstStyle/>
          <a:p>
            <a:r>
              <a:rPr lang="en-US" altLang="zh-CN" dirty="0"/>
              <a:t>What is BLE</a:t>
            </a:r>
            <a:endParaRPr lang="zh-CN" altLang="en-US" dirty="0"/>
          </a:p>
        </p:txBody>
      </p:sp>
      <p:sp>
        <p:nvSpPr>
          <p:cNvPr id="3" name="副標題 2">
            <a:extLst>
              <a:ext uri="{FF2B5EF4-FFF2-40B4-BE49-F238E27FC236}">
                <a16:creationId xmlns:a16="http://schemas.microsoft.com/office/drawing/2014/main" id="{5BB880D7-CD5D-4C1A-B886-CBB901B6402F}"/>
              </a:ext>
            </a:extLst>
          </p:cNvPr>
          <p:cNvSpPr>
            <a:spLocks noGrp="1"/>
          </p:cNvSpPr>
          <p:nvPr>
            <p:ph type="subTitle" idx="1"/>
          </p:nvPr>
        </p:nvSpPr>
        <p:spPr>
          <a:xfrm>
            <a:off x="1595269" y="3602038"/>
            <a:ext cx="9001462" cy="1655762"/>
          </a:xfrm>
        </p:spPr>
        <p:txBody>
          <a:bodyPr>
            <a:normAutofit/>
          </a:bodyPr>
          <a:lstStyle/>
          <a:p>
            <a:pPr>
              <a:lnSpc>
                <a:spcPct val="110000"/>
              </a:lnSpc>
            </a:pPr>
            <a:r>
              <a:rPr lang="en-US" altLang="zh-CN" sz="1700"/>
              <a:t>BLE(Bluetooth Low Energy) is a personal LAN technology designed by the Bluetooth SIG for use in emerging applications in healthcare, sports and fitness, beacons, security, home entertainment and more. Compared to classic Bluetooth, low-power Bluetooth is designed to maintain the same communication range while significantly reducing power consumption and cost.</a:t>
            </a:r>
            <a:endParaRPr lang="zh-CN" altLang="en-US" sz="1700"/>
          </a:p>
        </p:txBody>
      </p:sp>
    </p:spTree>
    <p:extLst>
      <p:ext uri="{BB962C8B-B14F-4D97-AF65-F5344CB8AC3E}">
        <p14:creationId xmlns:p14="http://schemas.microsoft.com/office/powerpoint/2010/main" val="2737356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00CE4D-45E3-4B5D-AE9A-F2BBB43969B7}"/>
              </a:ext>
            </a:extLst>
          </p:cNvPr>
          <p:cNvSpPr>
            <a:spLocks noGrp="1"/>
          </p:cNvSpPr>
          <p:nvPr>
            <p:ph type="ctrTitle"/>
          </p:nvPr>
        </p:nvSpPr>
        <p:spPr>
          <a:xfrm>
            <a:off x="7908392" y="733425"/>
            <a:ext cx="3583953" cy="3500246"/>
          </a:xfrm>
        </p:spPr>
        <p:txBody>
          <a:bodyPr>
            <a:normAutofit/>
          </a:bodyPr>
          <a:lstStyle/>
          <a:p>
            <a:pPr algn="l"/>
            <a:r>
              <a:rPr lang="en-US" altLang="zh-CN" sz="3200"/>
              <a:t>BLE Versus Traditional Bluetooth</a:t>
            </a:r>
            <a:endParaRPr lang="zh-CN" altLang="en-US" sz="3200"/>
          </a:p>
        </p:txBody>
      </p:sp>
      <p:sp>
        <p:nvSpPr>
          <p:cNvPr id="13" name="Rectangle 8">
            <a:extLst>
              <a:ext uri="{FF2B5EF4-FFF2-40B4-BE49-F238E27FC236}">
                <a16:creationId xmlns:a16="http://schemas.microsoft.com/office/drawing/2014/main" id="{0A760627-7F98-49F3-99E6-ED04C739B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D1F88FD4-9011-4A6F-AB39-4DE7E445F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表格 4">
            <a:extLst>
              <a:ext uri="{FF2B5EF4-FFF2-40B4-BE49-F238E27FC236}">
                <a16:creationId xmlns:a16="http://schemas.microsoft.com/office/drawing/2014/main" id="{1FC5E454-EA0E-4110-A953-5B467523B5B6}"/>
              </a:ext>
            </a:extLst>
          </p:cNvPr>
          <p:cNvGraphicFramePr>
            <a:graphicFrameLocks noGrp="1"/>
          </p:cNvGraphicFramePr>
          <p:nvPr>
            <p:extLst>
              <p:ext uri="{D42A27DB-BD31-4B8C-83A1-F6EECF244321}">
                <p14:modId xmlns:p14="http://schemas.microsoft.com/office/powerpoint/2010/main" val="1838281163"/>
              </p:ext>
            </p:extLst>
          </p:nvPr>
        </p:nvGraphicFramePr>
        <p:xfrm>
          <a:off x="1164613" y="1384371"/>
          <a:ext cx="5895258" cy="4119624"/>
        </p:xfrm>
        <a:graphic>
          <a:graphicData uri="http://schemas.openxmlformats.org/drawingml/2006/table">
            <a:tbl>
              <a:tblPr firstRow="1" bandRow="1">
                <a:noFill/>
                <a:tableStyleId>{8799B23B-EC83-4686-B30A-512413B5E67A}</a:tableStyleId>
              </a:tblPr>
              <a:tblGrid>
                <a:gridCol w="2212203">
                  <a:extLst>
                    <a:ext uri="{9D8B030D-6E8A-4147-A177-3AD203B41FA5}">
                      <a16:colId xmlns:a16="http://schemas.microsoft.com/office/drawing/2014/main" val="2863826553"/>
                    </a:ext>
                  </a:extLst>
                </a:gridCol>
                <a:gridCol w="2078260">
                  <a:extLst>
                    <a:ext uri="{9D8B030D-6E8A-4147-A177-3AD203B41FA5}">
                      <a16:colId xmlns:a16="http://schemas.microsoft.com/office/drawing/2014/main" val="3547210043"/>
                    </a:ext>
                  </a:extLst>
                </a:gridCol>
                <a:gridCol w="1604795">
                  <a:extLst>
                    <a:ext uri="{9D8B030D-6E8A-4147-A177-3AD203B41FA5}">
                      <a16:colId xmlns:a16="http://schemas.microsoft.com/office/drawing/2014/main" val="2742850228"/>
                    </a:ext>
                  </a:extLst>
                </a:gridCol>
              </a:tblGrid>
              <a:tr h="548408">
                <a:tc>
                  <a:txBody>
                    <a:bodyPr/>
                    <a:lstStyle/>
                    <a:p>
                      <a:endParaRPr lang="zh-CN" altLang="en-US" sz="1700">
                        <a:solidFill>
                          <a:schemeClr val="tx1">
                            <a:lumMod val="75000"/>
                            <a:lumOff val="25000"/>
                          </a:schemeClr>
                        </a:solidFill>
                      </a:endParaRPr>
                    </a:p>
                  </a:txBody>
                  <a:tcPr marL="211907" marR="127144" marT="127144" marB="127144">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altLang="zh-CN" sz="1700">
                          <a:solidFill>
                            <a:schemeClr val="tx1">
                              <a:lumMod val="75000"/>
                              <a:lumOff val="25000"/>
                            </a:schemeClr>
                          </a:solidFill>
                        </a:rPr>
                        <a:t>BLE</a:t>
                      </a:r>
                      <a:endParaRPr lang="zh-CN" altLang="en-US" sz="1700">
                        <a:solidFill>
                          <a:schemeClr val="tx1">
                            <a:lumMod val="75000"/>
                            <a:lumOff val="25000"/>
                          </a:schemeClr>
                        </a:solidFill>
                      </a:endParaRPr>
                    </a:p>
                  </a:txBody>
                  <a:tcPr marL="211907" marR="127144" marT="127144" marB="127144">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altLang="zh-CN" sz="1700">
                          <a:solidFill>
                            <a:schemeClr val="tx1">
                              <a:lumMod val="75000"/>
                              <a:lumOff val="25000"/>
                            </a:schemeClr>
                          </a:solidFill>
                        </a:rPr>
                        <a:t>BT</a:t>
                      </a:r>
                      <a:endParaRPr lang="zh-CN" altLang="en-US" sz="1700">
                        <a:solidFill>
                          <a:schemeClr val="tx1">
                            <a:lumMod val="75000"/>
                            <a:lumOff val="25000"/>
                          </a:schemeClr>
                        </a:solidFill>
                      </a:endParaRPr>
                    </a:p>
                  </a:txBody>
                  <a:tcPr marL="211907" marR="127144" marT="127144" marB="127144">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2032839726"/>
                  </a:ext>
                </a:extLst>
              </a:tr>
              <a:tr h="650953">
                <a:tc>
                  <a:txBody>
                    <a:bodyPr/>
                    <a:lstStyle/>
                    <a:p>
                      <a:r>
                        <a:rPr lang="en-US" altLang="zh-CN" sz="1300">
                          <a:solidFill>
                            <a:schemeClr val="tx1">
                              <a:lumMod val="75000"/>
                              <a:lumOff val="25000"/>
                            </a:schemeClr>
                          </a:solidFill>
                        </a:rPr>
                        <a:t>Standard Protocol</a:t>
                      </a:r>
                      <a:endParaRPr lang="zh-CN" altLang="en-US" sz="1300">
                        <a:solidFill>
                          <a:schemeClr val="tx1">
                            <a:lumMod val="75000"/>
                            <a:lumOff val="25000"/>
                          </a:schemeClr>
                        </a:solidFill>
                      </a:endParaRPr>
                    </a:p>
                  </a:txBody>
                  <a:tcPr marL="211907" marR="110192" marT="110192" marB="110192">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r>
                        <a:rPr lang="en-US" altLang="zh-CN" sz="1300">
                          <a:solidFill>
                            <a:schemeClr val="tx1">
                              <a:lumMod val="75000"/>
                              <a:lumOff val="25000"/>
                            </a:schemeClr>
                          </a:solidFill>
                        </a:rPr>
                        <a:t>Bluetooth Protocol 4.0 and above</a:t>
                      </a:r>
                      <a:endParaRPr lang="zh-CN" altLang="en-US" sz="1300">
                        <a:solidFill>
                          <a:schemeClr val="tx1">
                            <a:lumMod val="75000"/>
                            <a:lumOff val="25000"/>
                          </a:schemeClr>
                        </a:solidFill>
                      </a:endParaRPr>
                    </a:p>
                  </a:txBody>
                  <a:tcPr marL="211907" marR="110192" marT="110192" marB="110192">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00">
                          <a:solidFill>
                            <a:schemeClr val="tx1">
                              <a:lumMod val="75000"/>
                              <a:lumOff val="25000"/>
                            </a:schemeClr>
                          </a:solidFill>
                        </a:rPr>
                        <a:t>Bluetooth Protocol 2.1-3.0</a:t>
                      </a:r>
                      <a:endParaRPr lang="zh-CN" altLang="en-US" sz="1300">
                        <a:solidFill>
                          <a:schemeClr val="tx1">
                            <a:lumMod val="75000"/>
                            <a:lumOff val="25000"/>
                          </a:schemeClr>
                        </a:solidFill>
                      </a:endParaRPr>
                    </a:p>
                  </a:txBody>
                  <a:tcPr marL="211907" marR="110192" marT="110192" marB="110192">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628445500"/>
                  </a:ext>
                </a:extLst>
              </a:tr>
              <a:tr h="4538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00">
                          <a:solidFill>
                            <a:schemeClr val="tx1">
                              <a:lumMod val="75000"/>
                              <a:lumOff val="25000"/>
                            </a:schemeClr>
                          </a:solidFill>
                        </a:rPr>
                        <a:t>Radio Frequency</a:t>
                      </a:r>
                      <a:endParaRPr lang="zh-CN" altLang="en-US" sz="1300">
                        <a:solidFill>
                          <a:schemeClr val="tx1">
                            <a:lumMod val="75000"/>
                            <a:lumOff val="25000"/>
                          </a:schemeClr>
                        </a:solidFill>
                      </a:endParaRPr>
                    </a:p>
                  </a:txBody>
                  <a:tcPr marL="211907" marR="110192" marT="110192" marB="110192">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altLang="zh-CN" sz="1300">
                          <a:solidFill>
                            <a:schemeClr val="tx1">
                              <a:lumMod val="75000"/>
                              <a:lumOff val="25000"/>
                            </a:schemeClr>
                          </a:solidFill>
                        </a:rPr>
                        <a:t>2.4GHZ</a:t>
                      </a:r>
                      <a:endParaRPr lang="zh-CN" altLang="en-US" sz="1300">
                        <a:solidFill>
                          <a:schemeClr val="tx1">
                            <a:lumMod val="75000"/>
                            <a:lumOff val="25000"/>
                          </a:schemeClr>
                        </a:solidFill>
                      </a:endParaRPr>
                    </a:p>
                  </a:txBody>
                  <a:tcPr marL="211907" marR="110192" marT="110192" marB="110192">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altLang="zh-CN" sz="1300">
                          <a:solidFill>
                            <a:schemeClr val="tx1">
                              <a:lumMod val="75000"/>
                              <a:lumOff val="25000"/>
                            </a:schemeClr>
                          </a:solidFill>
                        </a:rPr>
                        <a:t>2.4GHZ</a:t>
                      </a:r>
                      <a:endParaRPr lang="zh-CN" altLang="en-US" sz="1300">
                        <a:solidFill>
                          <a:schemeClr val="tx1">
                            <a:lumMod val="75000"/>
                            <a:lumOff val="25000"/>
                          </a:schemeClr>
                        </a:solidFill>
                      </a:endParaRPr>
                    </a:p>
                  </a:txBody>
                  <a:tcPr marL="211907" marR="110192" marT="110192" marB="110192">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525518115"/>
                  </a:ext>
                </a:extLst>
              </a:tr>
              <a:tr h="650953">
                <a:tc>
                  <a:txBody>
                    <a:bodyPr/>
                    <a:lstStyle/>
                    <a:p>
                      <a:r>
                        <a:rPr lang="en-US" altLang="zh-CN" sz="1300">
                          <a:solidFill>
                            <a:schemeClr val="tx1">
                              <a:lumMod val="75000"/>
                              <a:lumOff val="25000"/>
                            </a:schemeClr>
                          </a:solidFill>
                        </a:rPr>
                        <a:t>Transmission Distance</a:t>
                      </a:r>
                    </a:p>
                  </a:txBody>
                  <a:tcPr marL="211907" marR="110192" marT="110192" marB="110192">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altLang="zh-CN" sz="1300">
                          <a:solidFill>
                            <a:schemeClr val="tx1">
                              <a:lumMod val="75000"/>
                              <a:lumOff val="25000"/>
                            </a:schemeClr>
                          </a:solidFill>
                        </a:rPr>
                        <a:t>100m</a:t>
                      </a:r>
                      <a:endParaRPr lang="zh-CN" altLang="en-US" sz="1300">
                        <a:solidFill>
                          <a:schemeClr val="tx1">
                            <a:lumMod val="75000"/>
                            <a:lumOff val="25000"/>
                          </a:schemeClr>
                        </a:solidFill>
                      </a:endParaRPr>
                    </a:p>
                  </a:txBody>
                  <a:tcPr marL="211907" marR="110192" marT="110192" marB="110192">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00">
                          <a:solidFill>
                            <a:schemeClr val="tx1">
                              <a:lumMod val="75000"/>
                              <a:lumOff val="25000"/>
                            </a:schemeClr>
                          </a:solidFill>
                        </a:rPr>
                        <a:t>10m</a:t>
                      </a:r>
                      <a:endParaRPr lang="zh-CN" altLang="en-US" sz="1300">
                        <a:solidFill>
                          <a:schemeClr val="tx1">
                            <a:lumMod val="75000"/>
                            <a:lumOff val="25000"/>
                          </a:schemeClr>
                        </a:solidFill>
                      </a:endParaRPr>
                    </a:p>
                    <a:p>
                      <a:endParaRPr lang="zh-CN" altLang="en-US" sz="1300">
                        <a:solidFill>
                          <a:schemeClr val="tx1">
                            <a:lumMod val="75000"/>
                            <a:lumOff val="25000"/>
                          </a:schemeClr>
                        </a:solidFill>
                      </a:endParaRPr>
                    </a:p>
                  </a:txBody>
                  <a:tcPr marL="211907" marR="110192" marT="110192" marB="110192">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2308190965"/>
                  </a:ext>
                </a:extLst>
              </a:tr>
              <a:tr h="453862">
                <a:tc>
                  <a:txBody>
                    <a:bodyPr/>
                    <a:lstStyle/>
                    <a:p>
                      <a:r>
                        <a:rPr lang="en-US" altLang="zh-CN" sz="1300">
                          <a:solidFill>
                            <a:schemeClr val="tx1">
                              <a:lumMod val="75000"/>
                              <a:lumOff val="25000"/>
                            </a:schemeClr>
                          </a:solidFill>
                        </a:rPr>
                        <a:t>data transmission time</a:t>
                      </a:r>
                      <a:endParaRPr lang="zh-CN" altLang="en-US" sz="1300">
                        <a:solidFill>
                          <a:schemeClr val="tx1">
                            <a:lumMod val="75000"/>
                            <a:lumOff val="25000"/>
                          </a:schemeClr>
                        </a:solidFill>
                      </a:endParaRPr>
                    </a:p>
                  </a:txBody>
                  <a:tcPr marL="211907" marR="110192" marT="110192" marB="110192">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altLang="zh-CN" sz="1300">
                          <a:solidFill>
                            <a:schemeClr val="tx1">
                              <a:lumMod val="75000"/>
                              <a:lumOff val="25000"/>
                            </a:schemeClr>
                          </a:solidFill>
                        </a:rPr>
                        <a:t>&lt;3ms</a:t>
                      </a:r>
                      <a:endParaRPr lang="zh-CN" altLang="en-US" sz="1300">
                        <a:solidFill>
                          <a:schemeClr val="tx1">
                            <a:lumMod val="75000"/>
                            <a:lumOff val="25000"/>
                          </a:schemeClr>
                        </a:solidFill>
                      </a:endParaRPr>
                    </a:p>
                  </a:txBody>
                  <a:tcPr marL="211907" marR="110192" marT="110192" marB="110192">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altLang="zh-CN" sz="1300">
                          <a:solidFill>
                            <a:schemeClr val="tx1">
                              <a:lumMod val="75000"/>
                              <a:lumOff val="25000"/>
                            </a:schemeClr>
                          </a:solidFill>
                        </a:rPr>
                        <a:t>100 ms</a:t>
                      </a:r>
                      <a:endParaRPr lang="zh-CN" altLang="en-US" sz="1300">
                        <a:solidFill>
                          <a:schemeClr val="tx1">
                            <a:lumMod val="75000"/>
                            <a:lumOff val="25000"/>
                          </a:schemeClr>
                        </a:solidFill>
                      </a:endParaRPr>
                    </a:p>
                  </a:txBody>
                  <a:tcPr marL="211907" marR="110192" marT="110192" marB="110192">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4058341031"/>
                  </a:ext>
                </a:extLst>
              </a:tr>
              <a:tr h="453862">
                <a:tc>
                  <a:txBody>
                    <a:bodyPr/>
                    <a:lstStyle/>
                    <a:p>
                      <a:r>
                        <a:rPr lang="en-US" altLang="zh-CN" sz="1300">
                          <a:solidFill>
                            <a:schemeClr val="tx1">
                              <a:lumMod val="75000"/>
                              <a:lumOff val="25000"/>
                            </a:schemeClr>
                          </a:solidFill>
                        </a:rPr>
                        <a:t>Corresponding Time</a:t>
                      </a:r>
                      <a:endParaRPr lang="zh-CN" altLang="en-US" sz="1300">
                        <a:solidFill>
                          <a:schemeClr val="tx1">
                            <a:lumMod val="75000"/>
                            <a:lumOff val="25000"/>
                          </a:schemeClr>
                        </a:solidFill>
                      </a:endParaRPr>
                    </a:p>
                  </a:txBody>
                  <a:tcPr marL="211907" marR="110192" marT="110192" marB="110192">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altLang="zh-CN" sz="1300">
                          <a:solidFill>
                            <a:schemeClr val="tx1">
                              <a:lumMod val="75000"/>
                              <a:lumOff val="25000"/>
                            </a:schemeClr>
                          </a:solidFill>
                        </a:rPr>
                        <a:t>6ms</a:t>
                      </a:r>
                      <a:endParaRPr lang="zh-CN" altLang="en-US" sz="1300">
                        <a:solidFill>
                          <a:schemeClr val="tx1">
                            <a:lumMod val="75000"/>
                            <a:lumOff val="25000"/>
                          </a:schemeClr>
                        </a:solidFill>
                      </a:endParaRPr>
                    </a:p>
                  </a:txBody>
                  <a:tcPr marL="211907" marR="110192" marT="110192" marB="110192">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altLang="zh-CN" sz="1300">
                          <a:solidFill>
                            <a:schemeClr val="tx1">
                              <a:lumMod val="75000"/>
                              <a:lumOff val="25000"/>
                            </a:schemeClr>
                          </a:solidFill>
                        </a:rPr>
                        <a:t>About 100ms</a:t>
                      </a:r>
                      <a:endParaRPr lang="zh-CN" altLang="en-US" sz="1300">
                        <a:solidFill>
                          <a:schemeClr val="tx1">
                            <a:lumMod val="75000"/>
                            <a:lumOff val="25000"/>
                          </a:schemeClr>
                        </a:solidFill>
                      </a:endParaRPr>
                    </a:p>
                  </a:txBody>
                  <a:tcPr marL="211907" marR="110192" marT="110192" marB="110192">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2421142553"/>
                  </a:ext>
                </a:extLst>
              </a:tr>
              <a:tr h="453862">
                <a:tc>
                  <a:txBody>
                    <a:bodyPr/>
                    <a:lstStyle/>
                    <a:p>
                      <a:r>
                        <a:rPr lang="en-US" altLang="zh-CN" sz="1300">
                          <a:solidFill>
                            <a:schemeClr val="tx1">
                              <a:lumMod val="75000"/>
                              <a:lumOff val="25000"/>
                            </a:schemeClr>
                          </a:solidFill>
                        </a:rPr>
                        <a:t>Data Transmission Rate</a:t>
                      </a:r>
                      <a:endParaRPr lang="zh-CN" altLang="en-US" sz="1300">
                        <a:solidFill>
                          <a:schemeClr val="tx1">
                            <a:lumMod val="75000"/>
                            <a:lumOff val="25000"/>
                          </a:schemeClr>
                        </a:solidFill>
                      </a:endParaRPr>
                    </a:p>
                  </a:txBody>
                  <a:tcPr marL="211907" marR="110192" marT="110192" marB="110192">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altLang="zh-CN" sz="1300">
                          <a:solidFill>
                            <a:schemeClr val="tx1">
                              <a:lumMod val="75000"/>
                              <a:lumOff val="25000"/>
                            </a:schemeClr>
                          </a:solidFill>
                        </a:rPr>
                        <a:t>1Mb/s</a:t>
                      </a:r>
                      <a:endParaRPr lang="zh-CN" altLang="en-US" sz="1300">
                        <a:solidFill>
                          <a:schemeClr val="tx1">
                            <a:lumMod val="75000"/>
                            <a:lumOff val="25000"/>
                          </a:schemeClr>
                        </a:solidFill>
                      </a:endParaRPr>
                    </a:p>
                  </a:txBody>
                  <a:tcPr marL="211907" marR="110192" marT="110192" marB="110192">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altLang="zh-CN" sz="1300">
                          <a:solidFill>
                            <a:schemeClr val="tx1">
                              <a:lumMod val="75000"/>
                              <a:lumOff val="25000"/>
                            </a:schemeClr>
                          </a:solidFill>
                        </a:rPr>
                        <a:t>1-3Mb/s</a:t>
                      </a:r>
                      <a:endParaRPr lang="zh-CN" altLang="en-US" sz="1300">
                        <a:solidFill>
                          <a:schemeClr val="tx1">
                            <a:lumMod val="75000"/>
                            <a:lumOff val="25000"/>
                          </a:schemeClr>
                        </a:solidFill>
                      </a:endParaRPr>
                    </a:p>
                  </a:txBody>
                  <a:tcPr marL="211907" marR="110192" marT="110192" marB="110192">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511720416"/>
                  </a:ext>
                </a:extLst>
              </a:tr>
              <a:tr h="453862">
                <a:tc>
                  <a:txBody>
                    <a:bodyPr/>
                    <a:lstStyle/>
                    <a:p>
                      <a:r>
                        <a:rPr lang="en-US" altLang="zh-CN" sz="1300">
                          <a:solidFill>
                            <a:schemeClr val="tx1">
                              <a:lumMod val="75000"/>
                              <a:lumOff val="25000"/>
                            </a:schemeClr>
                          </a:solidFill>
                        </a:rPr>
                        <a:t>Power Consuming </a:t>
                      </a:r>
                      <a:endParaRPr lang="zh-CN" altLang="en-US" sz="1300">
                        <a:solidFill>
                          <a:schemeClr val="tx1">
                            <a:lumMod val="75000"/>
                            <a:lumOff val="25000"/>
                          </a:schemeClr>
                        </a:solidFill>
                      </a:endParaRPr>
                    </a:p>
                  </a:txBody>
                  <a:tcPr marL="211907" marR="110192" marT="110192" marB="110192">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r>
                        <a:rPr lang="en-US" altLang="zh-CN" sz="1300">
                          <a:solidFill>
                            <a:schemeClr val="tx1">
                              <a:lumMod val="75000"/>
                              <a:lumOff val="25000"/>
                            </a:schemeClr>
                          </a:solidFill>
                        </a:rPr>
                        <a:t>0.01-0.5W</a:t>
                      </a:r>
                      <a:endParaRPr lang="zh-CN" altLang="en-US" sz="1300">
                        <a:solidFill>
                          <a:schemeClr val="tx1">
                            <a:lumMod val="75000"/>
                            <a:lumOff val="25000"/>
                          </a:schemeClr>
                        </a:solidFill>
                      </a:endParaRPr>
                    </a:p>
                  </a:txBody>
                  <a:tcPr marL="211907" marR="110192" marT="110192" marB="110192">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r>
                        <a:rPr lang="en-US" altLang="zh-CN" sz="1300">
                          <a:solidFill>
                            <a:schemeClr val="tx1">
                              <a:lumMod val="75000"/>
                              <a:lumOff val="25000"/>
                            </a:schemeClr>
                          </a:solidFill>
                        </a:rPr>
                        <a:t>1W</a:t>
                      </a:r>
                      <a:endParaRPr lang="zh-CN" altLang="en-US" sz="1300">
                        <a:solidFill>
                          <a:schemeClr val="tx1">
                            <a:lumMod val="75000"/>
                            <a:lumOff val="25000"/>
                          </a:schemeClr>
                        </a:solidFill>
                      </a:endParaRPr>
                    </a:p>
                  </a:txBody>
                  <a:tcPr marL="211907" marR="110192" marT="110192" marB="110192">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extLst>
                  <a:ext uri="{0D108BD9-81ED-4DB2-BD59-A6C34878D82A}">
                    <a16:rowId xmlns:a16="http://schemas.microsoft.com/office/drawing/2014/main" val="1079620978"/>
                  </a:ext>
                </a:extLst>
              </a:tr>
            </a:tbl>
          </a:graphicData>
        </a:graphic>
      </p:graphicFrame>
    </p:spTree>
    <p:extLst>
      <p:ext uri="{BB962C8B-B14F-4D97-AF65-F5344CB8AC3E}">
        <p14:creationId xmlns:p14="http://schemas.microsoft.com/office/powerpoint/2010/main" val="2687099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48" name="Rectangle 147">
            <a:extLst>
              <a:ext uri="{FF2B5EF4-FFF2-40B4-BE49-F238E27FC236}">
                <a16:creationId xmlns:a16="http://schemas.microsoft.com/office/drawing/2014/main" id="{7C1A2C9E-4694-4643-A149-24C946816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A00833DF-30F4-4A34-B964-4B19164ABB30}"/>
              </a:ext>
            </a:extLst>
          </p:cNvPr>
          <p:cNvSpPr>
            <a:spLocks noGrp="1"/>
          </p:cNvSpPr>
          <p:nvPr>
            <p:ph type="ctrTitle"/>
          </p:nvPr>
        </p:nvSpPr>
        <p:spPr>
          <a:xfrm>
            <a:off x="7892142" y="609600"/>
            <a:ext cx="3375413" cy="1326321"/>
          </a:xfrm>
        </p:spPr>
        <p:txBody>
          <a:bodyPr vert="horz" lIns="91440" tIns="45720" rIns="91440" bIns="45720" rtlCol="0" anchor="ctr" anchorCtr="0">
            <a:normAutofit/>
          </a:bodyPr>
          <a:lstStyle/>
          <a:p>
            <a:r>
              <a:rPr lang="en-US" altLang="zh-CN" sz="2800" dirty="0"/>
              <a:t>Applications for Bluetooth</a:t>
            </a:r>
          </a:p>
        </p:txBody>
      </p:sp>
      <p:sp>
        <p:nvSpPr>
          <p:cNvPr id="150" name="Rectangle 149">
            <a:extLst>
              <a:ext uri="{FF2B5EF4-FFF2-40B4-BE49-F238E27FC236}">
                <a16:creationId xmlns:a16="http://schemas.microsoft.com/office/drawing/2014/main" id="{3FF1898D-2CDA-4866-B57E-F69A266085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ADD80CDE-8D5C-4B17-8900-3539DC1A8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62CF8646-2F2F-43D6-B367-96133A4B94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6436" y="1114868"/>
            <a:ext cx="3187700" cy="2751454"/>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a:extLst>
              <a:ext uri="{FF2B5EF4-FFF2-40B4-BE49-F238E27FC236}">
                <a16:creationId xmlns:a16="http://schemas.microsoft.com/office/drawing/2014/main" id="{C9B05C8D-5F9B-4F11-8DDA-1B4C0CB59F3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85900" y="1242391"/>
            <a:ext cx="2504661" cy="2504661"/>
          </a:xfrm>
          <a:prstGeom prst="rect">
            <a:avLst/>
          </a:prstGeom>
        </p:spPr>
        <p:style>
          <a:lnRef idx="3">
            <a:schemeClr val="lt1"/>
          </a:lnRef>
          <a:fillRef idx="1">
            <a:schemeClr val="dk1"/>
          </a:fillRef>
          <a:effectRef idx="1">
            <a:schemeClr val="dk1"/>
          </a:effectRef>
          <a:fontRef idx="minor">
            <a:schemeClr val="lt1"/>
          </a:fontRef>
        </p:style>
      </p:pic>
      <p:pic>
        <p:nvPicPr>
          <p:cNvPr id="2054" name="Picture 6">
            <a:extLst>
              <a:ext uri="{FF2B5EF4-FFF2-40B4-BE49-F238E27FC236}">
                <a16:creationId xmlns:a16="http://schemas.microsoft.com/office/drawing/2014/main" id="{D9EA0EFD-5B51-4B04-BA87-157DB1DAF0F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63860" y="1217189"/>
            <a:ext cx="2599674" cy="1352767"/>
          </a:xfrm>
          <a:prstGeom prst="rect">
            <a:avLst/>
          </a:prstGeom>
        </p:spPr>
        <p:style>
          <a:lnRef idx="3">
            <a:schemeClr val="lt1"/>
          </a:lnRef>
          <a:fillRef idx="1">
            <a:schemeClr val="dk1"/>
          </a:fillRef>
          <a:effectRef idx="1">
            <a:schemeClr val="dk1"/>
          </a:effectRef>
          <a:fontRef idx="minor">
            <a:schemeClr val="lt1"/>
          </a:fontRef>
        </p:style>
      </p:pic>
      <p:pic>
        <p:nvPicPr>
          <p:cNvPr id="2052" name="Picture 4">
            <a:extLst>
              <a:ext uri="{FF2B5EF4-FFF2-40B4-BE49-F238E27FC236}">
                <a16:creationId xmlns:a16="http://schemas.microsoft.com/office/drawing/2014/main" id="{26B05B9D-E6A1-4F04-B1EB-80AB2AF4065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54451" y="4072807"/>
            <a:ext cx="3169686" cy="1600691"/>
          </a:xfrm>
          <a:prstGeom prst="rect">
            <a:avLst/>
          </a:prstGeom>
        </p:spPr>
        <p:style>
          <a:lnRef idx="3">
            <a:schemeClr val="lt1"/>
          </a:lnRef>
          <a:fillRef idx="1">
            <a:schemeClr val="dk1"/>
          </a:fillRef>
          <a:effectRef idx="1">
            <a:schemeClr val="dk1"/>
          </a:effectRef>
          <a:fontRef idx="minor">
            <a:schemeClr val="lt1"/>
          </a:fontRef>
        </p:style>
      </p:pic>
      <p:sp>
        <p:nvSpPr>
          <p:cNvPr id="156" name="Rectangle 155">
            <a:extLst>
              <a:ext uri="{FF2B5EF4-FFF2-40B4-BE49-F238E27FC236}">
                <a16:creationId xmlns:a16="http://schemas.microsoft.com/office/drawing/2014/main" id="{15E5DF24-2E5C-457C-AA35-A531545FE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3860" y="2836629"/>
            <a:ext cx="2599673" cy="2906503"/>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descr="Bluetooth Fitness Wristband Heart Rate Blood Pressure Mood Monitor Sleep  Tracker · En.Vision · Online Store Powered by Storenvy">
            <a:extLst>
              <a:ext uri="{FF2B5EF4-FFF2-40B4-BE49-F238E27FC236}">
                <a16:creationId xmlns:a16="http://schemas.microsoft.com/office/drawing/2014/main" id="{1849DD4E-6897-40BF-BDB8-FA32CD943C8D}"/>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591878" y="3110947"/>
            <a:ext cx="2365513" cy="2365513"/>
          </a:xfrm>
          <a:prstGeom prst="rect">
            <a:avLst/>
          </a:prstGeom>
          <a:noFill/>
          <a:extLst>
            <a:ext uri="{909E8E84-426E-40DD-AFC4-6F175D3DCCD1}">
              <a14:hiddenFill xmlns:a14="http://schemas.microsoft.com/office/drawing/2010/main">
                <a:solidFill>
                  <a:srgbClr val="FFFFFF"/>
                </a:solidFill>
              </a14:hiddenFill>
            </a:ext>
          </a:extLst>
        </p:spPr>
      </p:pic>
      <p:sp>
        <p:nvSpPr>
          <p:cNvPr id="3" name="副標題 2">
            <a:extLst>
              <a:ext uri="{FF2B5EF4-FFF2-40B4-BE49-F238E27FC236}">
                <a16:creationId xmlns:a16="http://schemas.microsoft.com/office/drawing/2014/main" id="{5BB880D7-CD5D-4C1A-B886-CBB901B6402F}"/>
              </a:ext>
            </a:extLst>
          </p:cNvPr>
          <p:cNvSpPr>
            <a:spLocks noGrp="1"/>
          </p:cNvSpPr>
          <p:nvPr>
            <p:ph type="subTitle" idx="1"/>
          </p:nvPr>
        </p:nvSpPr>
        <p:spPr>
          <a:xfrm>
            <a:off x="7875813" y="2091747"/>
            <a:ext cx="3408070" cy="3962120"/>
          </a:xfrm>
        </p:spPr>
        <p:txBody>
          <a:bodyPr vert="horz" lIns="91440" tIns="45720" rIns="91440" bIns="45720" rtlCol="0">
            <a:normAutofit/>
          </a:bodyPr>
          <a:lstStyle/>
          <a:p>
            <a:pPr marL="457200" indent="-228600">
              <a:buFont typeface="Arial" panose="020B0604020202020204" pitchFamily="34" charset="0"/>
              <a:buChar char="•"/>
            </a:pPr>
            <a:r>
              <a:rPr lang="en-US" altLang="zh-CN" sz="1600" dirty="0"/>
              <a:t>Health Care</a:t>
            </a:r>
          </a:p>
          <a:p>
            <a:pPr marL="457200" indent="-228600">
              <a:buFont typeface="Arial" panose="020B0604020202020204" pitchFamily="34" charset="0"/>
              <a:buChar char="•"/>
            </a:pPr>
            <a:r>
              <a:rPr lang="en-US" altLang="zh-CN" sz="1600" dirty="0"/>
              <a:t>Sport and fitness</a:t>
            </a:r>
          </a:p>
          <a:p>
            <a:pPr marL="457200" indent="-228600">
              <a:buFont typeface="Arial" panose="020B0604020202020204" pitchFamily="34" charset="0"/>
              <a:buChar char="•"/>
            </a:pPr>
            <a:r>
              <a:rPr lang="en-US" altLang="zh-CN" sz="1600" dirty="0"/>
              <a:t>Internet connection</a:t>
            </a:r>
          </a:p>
          <a:p>
            <a:pPr marL="457200" indent="-228600">
              <a:buFont typeface="Arial" panose="020B0604020202020204" pitchFamily="34" charset="0"/>
              <a:buChar char="•"/>
            </a:pPr>
            <a:r>
              <a:rPr lang="en-US" altLang="zh-CN" sz="1600" dirty="0"/>
              <a:t>General sensors purpose</a:t>
            </a:r>
          </a:p>
          <a:p>
            <a:pPr marL="457200" indent="-228600">
              <a:buFont typeface="Arial" panose="020B0604020202020204" pitchFamily="34" charset="0"/>
              <a:buChar char="•"/>
            </a:pPr>
            <a:r>
              <a:rPr lang="en-US" altLang="zh-CN" sz="1600" dirty="0"/>
              <a:t>HID Connection</a:t>
            </a:r>
          </a:p>
          <a:p>
            <a:pPr marL="457200" indent="-228600">
              <a:buFont typeface="Arial" panose="020B0604020202020204" pitchFamily="34" charset="0"/>
              <a:buChar char="•"/>
            </a:pPr>
            <a:r>
              <a:rPr lang="en-US" altLang="zh-CN" sz="1600" dirty="0"/>
              <a:t>Proximity sensing</a:t>
            </a:r>
          </a:p>
          <a:p>
            <a:pPr marL="457200" indent="-228600">
              <a:buFont typeface="Arial" panose="020B0604020202020204" pitchFamily="34" charset="0"/>
              <a:buChar char="•"/>
            </a:pPr>
            <a:r>
              <a:rPr lang="en-US" altLang="zh-CN" sz="1600" dirty="0"/>
              <a:t>Batteries</a:t>
            </a:r>
          </a:p>
        </p:txBody>
      </p:sp>
      <p:sp>
        <p:nvSpPr>
          <p:cNvPr id="6" name="文字方塊 5">
            <a:extLst>
              <a:ext uri="{FF2B5EF4-FFF2-40B4-BE49-F238E27FC236}">
                <a16:creationId xmlns:a16="http://schemas.microsoft.com/office/drawing/2014/main" id="{F92642F6-C72D-4F54-86FF-3B6A51D96631}"/>
              </a:ext>
            </a:extLst>
          </p:cNvPr>
          <p:cNvSpPr txBox="1"/>
          <p:nvPr/>
        </p:nvSpPr>
        <p:spPr>
          <a:xfrm>
            <a:off x="1154451" y="5476460"/>
            <a:ext cx="3169686" cy="263429"/>
          </a:xfrm>
          <a:prstGeom prst="rect">
            <a:avLst/>
          </a:prstGeom>
          <a:solidFill>
            <a:srgbClr val="000000">
              <a:alpha val="50000"/>
            </a:srgbClr>
          </a:solidFill>
          <a:ln>
            <a:noFill/>
          </a:ln>
        </p:spPr>
        <p:txBody>
          <a:bodyPr wrap="square" rtlCol="0">
            <a:noAutofit/>
          </a:bodyPr>
          <a:lstStyle/>
          <a:p>
            <a:pPr algn="ctr">
              <a:spcAft>
                <a:spcPts val="600"/>
              </a:spcAft>
            </a:pPr>
            <a:r>
              <a:rPr lang="en-US" altLang="zh-CN" sz="1050">
                <a:solidFill>
                  <a:srgbClr val="FFFFFF"/>
                </a:solidFill>
              </a:rPr>
              <a:t>Indoor Location</a:t>
            </a:r>
            <a:endParaRPr lang="zh-CN" altLang="en-US" sz="1050">
              <a:solidFill>
                <a:srgbClr val="FFFFFF"/>
              </a:solidFill>
            </a:endParaRPr>
          </a:p>
        </p:txBody>
      </p:sp>
      <p:sp>
        <p:nvSpPr>
          <p:cNvPr id="16" name="文字方塊 15">
            <a:extLst>
              <a:ext uri="{FF2B5EF4-FFF2-40B4-BE49-F238E27FC236}">
                <a16:creationId xmlns:a16="http://schemas.microsoft.com/office/drawing/2014/main" id="{1AAEF85E-A357-4254-A7E3-8FE6B354D635}"/>
              </a:ext>
            </a:extLst>
          </p:cNvPr>
          <p:cNvSpPr txBox="1"/>
          <p:nvPr/>
        </p:nvSpPr>
        <p:spPr>
          <a:xfrm>
            <a:off x="4496449" y="2546555"/>
            <a:ext cx="2599674" cy="290074"/>
          </a:xfrm>
          <a:prstGeom prst="rect">
            <a:avLst/>
          </a:prstGeom>
          <a:solidFill>
            <a:srgbClr val="000000">
              <a:alpha val="50000"/>
            </a:srgbClr>
          </a:solidFill>
          <a:ln>
            <a:noFill/>
          </a:ln>
        </p:spPr>
        <p:txBody>
          <a:bodyPr wrap="square" rtlCol="0">
            <a:noAutofit/>
          </a:bodyPr>
          <a:lstStyle/>
          <a:p>
            <a:pPr algn="ctr">
              <a:spcAft>
                <a:spcPts val="600"/>
              </a:spcAft>
            </a:pPr>
            <a:r>
              <a:rPr lang="en-US" altLang="zh-CN" sz="1050" dirty="0">
                <a:solidFill>
                  <a:srgbClr val="FFFFFF"/>
                </a:solidFill>
              </a:rPr>
              <a:t>Industrial Implications</a:t>
            </a:r>
            <a:endParaRPr lang="zh-CN" altLang="en-US" sz="1050" dirty="0">
              <a:solidFill>
                <a:srgbClr val="FFFFFF"/>
              </a:solidFill>
            </a:endParaRPr>
          </a:p>
        </p:txBody>
      </p:sp>
      <p:sp>
        <p:nvSpPr>
          <p:cNvPr id="17" name="文字方塊 5">
            <a:extLst>
              <a:ext uri="{FF2B5EF4-FFF2-40B4-BE49-F238E27FC236}">
                <a16:creationId xmlns:a16="http://schemas.microsoft.com/office/drawing/2014/main" id="{F92642F6-C72D-4F54-86FF-3B6A51D96631}"/>
              </a:ext>
            </a:extLst>
          </p:cNvPr>
          <p:cNvSpPr txBox="1"/>
          <p:nvPr/>
        </p:nvSpPr>
        <p:spPr>
          <a:xfrm>
            <a:off x="1485900" y="3496586"/>
            <a:ext cx="2504661" cy="250466"/>
          </a:xfrm>
          <a:prstGeom prst="rect">
            <a:avLst/>
          </a:prstGeom>
          <a:solidFill>
            <a:srgbClr val="000000">
              <a:alpha val="50000"/>
            </a:srgbClr>
          </a:solidFill>
          <a:ln>
            <a:noFill/>
          </a:ln>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US" altLang="zh-CN" sz="1050" dirty="0">
                <a:solidFill>
                  <a:srgbClr val="FFFFFF"/>
                </a:solidFill>
              </a:rPr>
              <a:t>BLE Light Control</a:t>
            </a:r>
            <a:endParaRPr lang="zh-CN" altLang="en-US" sz="1050" dirty="0">
              <a:solidFill>
                <a:srgbClr val="FFFFFF"/>
              </a:solidFill>
            </a:endParaRPr>
          </a:p>
        </p:txBody>
      </p:sp>
      <p:sp>
        <p:nvSpPr>
          <p:cNvPr id="18" name="文字方塊 5">
            <a:extLst>
              <a:ext uri="{FF2B5EF4-FFF2-40B4-BE49-F238E27FC236}">
                <a16:creationId xmlns:a16="http://schemas.microsoft.com/office/drawing/2014/main" id="{F92642F6-C72D-4F54-86FF-3B6A51D96631}"/>
              </a:ext>
            </a:extLst>
          </p:cNvPr>
          <p:cNvSpPr txBox="1"/>
          <p:nvPr/>
        </p:nvSpPr>
        <p:spPr>
          <a:xfrm>
            <a:off x="4591878" y="5476460"/>
            <a:ext cx="2365513" cy="266672"/>
          </a:xfrm>
          <a:prstGeom prst="rect">
            <a:avLst/>
          </a:prstGeom>
          <a:solidFill>
            <a:srgbClr val="000000">
              <a:alpha val="50000"/>
            </a:srgbClr>
          </a:solidFill>
          <a:ln>
            <a:noFill/>
          </a:ln>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US" altLang="zh-CN" sz="1050" dirty="0">
                <a:solidFill>
                  <a:srgbClr val="FFFFFF"/>
                </a:solidFill>
              </a:rPr>
              <a:t>BLE Fitness</a:t>
            </a:r>
            <a:endParaRPr lang="zh-CN" altLang="en-US" sz="1050" dirty="0">
              <a:solidFill>
                <a:srgbClr val="FFFFFF"/>
              </a:solidFill>
            </a:endParaRPr>
          </a:p>
        </p:txBody>
      </p:sp>
    </p:spTree>
    <p:extLst>
      <p:ext uri="{BB962C8B-B14F-4D97-AF65-F5344CB8AC3E}">
        <p14:creationId xmlns:p14="http://schemas.microsoft.com/office/powerpoint/2010/main" val="3222143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6" name="Picture 8" descr="不同于北斗、GPS，解析室内定位背后的微惯导技术| 雷锋网">
            <a:extLst>
              <a:ext uri="{FF2B5EF4-FFF2-40B4-BE49-F238E27FC236}">
                <a16:creationId xmlns:a16="http://schemas.microsoft.com/office/drawing/2014/main" id="{6C12141D-8BDD-425B-B2D9-1D86B9E265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582" b="11440"/>
          <a:stretch/>
        </p:blipFill>
        <p:spPr bwMode="auto">
          <a:xfrm>
            <a:off x="20" y="2030"/>
            <a:ext cx="12191980" cy="685597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0">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Rectangle 12">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9D86D277-890E-4723-B9DB-C57DCD357B93}"/>
              </a:ext>
            </a:extLst>
          </p:cNvPr>
          <p:cNvSpPr>
            <a:spLocks noGrp="1"/>
          </p:cNvSpPr>
          <p:nvPr>
            <p:ph type="ctrTitle"/>
          </p:nvPr>
        </p:nvSpPr>
        <p:spPr>
          <a:xfrm>
            <a:off x="1595269" y="1122363"/>
            <a:ext cx="9001462" cy="2387600"/>
          </a:xfrm>
        </p:spPr>
        <p:txBody>
          <a:bodyPr>
            <a:normAutofit/>
          </a:bodyPr>
          <a:lstStyle/>
          <a:p>
            <a:r>
              <a:rPr lang="en-US" altLang="zh-CN" dirty="0"/>
              <a:t>Positioning System</a:t>
            </a:r>
            <a:endParaRPr lang="zh-CN" altLang="en-US" dirty="0"/>
          </a:p>
        </p:txBody>
      </p:sp>
      <p:sp>
        <p:nvSpPr>
          <p:cNvPr id="3" name="副標題 2">
            <a:extLst>
              <a:ext uri="{FF2B5EF4-FFF2-40B4-BE49-F238E27FC236}">
                <a16:creationId xmlns:a16="http://schemas.microsoft.com/office/drawing/2014/main" id="{61E32C18-1C1E-419B-AE71-1A44BA33B2BF}"/>
              </a:ext>
            </a:extLst>
          </p:cNvPr>
          <p:cNvSpPr>
            <a:spLocks noGrp="1"/>
          </p:cNvSpPr>
          <p:nvPr>
            <p:ph type="subTitle" idx="1"/>
          </p:nvPr>
        </p:nvSpPr>
        <p:spPr>
          <a:xfrm>
            <a:off x="1595269" y="3602038"/>
            <a:ext cx="9001462" cy="1655762"/>
          </a:xfrm>
        </p:spPr>
        <p:txBody>
          <a:bodyPr>
            <a:normAutofit/>
          </a:bodyPr>
          <a:lstStyle/>
          <a:p>
            <a:pPr>
              <a:lnSpc>
                <a:spcPct val="110000"/>
              </a:lnSpc>
            </a:pPr>
            <a:r>
              <a:rPr lang="en-US" altLang="zh-CN" sz="2000" dirty="0"/>
              <a:t>Positioning system is an interconnected collection or device constituted with the objective of determining a spatial location.</a:t>
            </a:r>
          </a:p>
          <a:p>
            <a:pPr>
              <a:lnSpc>
                <a:spcPct val="110000"/>
              </a:lnSpc>
            </a:pPr>
            <a:r>
              <a:rPr lang="en-US" altLang="zh-CN" sz="2000" dirty="0"/>
              <a:t> Specific functions such as navigation and positioning are performed by collecting information from observation points through different sensors.</a:t>
            </a:r>
            <a:endParaRPr lang="zh-CN" altLang="en-US" sz="2000" dirty="0"/>
          </a:p>
        </p:txBody>
      </p:sp>
    </p:spTree>
    <p:extLst>
      <p:ext uri="{BB962C8B-B14F-4D97-AF65-F5344CB8AC3E}">
        <p14:creationId xmlns:p14="http://schemas.microsoft.com/office/powerpoint/2010/main" val="3986339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884489-158B-415E-B3BF-7C3C79DBA239}"/>
              </a:ext>
            </a:extLst>
          </p:cNvPr>
          <p:cNvSpPr>
            <a:spLocks noGrp="1"/>
          </p:cNvSpPr>
          <p:nvPr>
            <p:ph type="ctrTitle"/>
          </p:nvPr>
        </p:nvSpPr>
        <p:spPr>
          <a:xfrm>
            <a:off x="7872575" y="628651"/>
            <a:ext cx="3643150" cy="3495674"/>
          </a:xfrm>
        </p:spPr>
        <p:txBody>
          <a:bodyPr>
            <a:normAutofit/>
          </a:bodyPr>
          <a:lstStyle/>
          <a:p>
            <a:pPr algn="l"/>
            <a:r>
              <a:rPr lang="en-US" altLang="zh-CN" sz="3700"/>
              <a:t>Common Positioning Systems</a:t>
            </a:r>
            <a:endParaRPr lang="zh-CN" altLang="en-US" sz="3700"/>
          </a:p>
        </p:txBody>
      </p:sp>
      <p:pic>
        <p:nvPicPr>
          <p:cNvPr id="5" name="圖片 4">
            <a:extLst>
              <a:ext uri="{FF2B5EF4-FFF2-40B4-BE49-F238E27FC236}">
                <a16:creationId xmlns:a16="http://schemas.microsoft.com/office/drawing/2014/main" id="{F9C0BF3F-0D3B-4C5D-B9ED-DE310E01A738}"/>
              </a:ext>
            </a:extLst>
          </p:cNvPr>
          <p:cNvPicPr>
            <a:picLocks noChangeAspect="1"/>
          </p:cNvPicPr>
          <p:nvPr/>
        </p:nvPicPr>
        <p:blipFill rotWithShape="1">
          <a:blip r:embed="rId3"/>
          <a:srcRect t="483" r="-1" b="1277"/>
          <a:stretch/>
        </p:blipFill>
        <p:spPr>
          <a:xfrm>
            <a:off x="1137490" y="1114868"/>
            <a:ext cx="5926045" cy="4628265"/>
          </a:xfrm>
          <a:prstGeom prst="rect">
            <a:avLst/>
          </a:prstGeom>
        </p:spPr>
      </p:pic>
    </p:spTree>
    <p:extLst>
      <p:ext uri="{BB962C8B-B14F-4D97-AF65-F5344CB8AC3E}">
        <p14:creationId xmlns:p14="http://schemas.microsoft.com/office/powerpoint/2010/main" val="4218528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DB971F-928C-429B-93E2-C2524D3E8770}"/>
              </a:ext>
            </a:extLst>
          </p:cNvPr>
          <p:cNvSpPr>
            <a:spLocks noGrp="1"/>
          </p:cNvSpPr>
          <p:nvPr>
            <p:ph type="ctrTitle"/>
          </p:nvPr>
        </p:nvSpPr>
        <p:spPr>
          <a:xfrm>
            <a:off x="913794" y="4819137"/>
            <a:ext cx="10353761" cy="940354"/>
          </a:xfrm>
        </p:spPr>
        <p:txBody>
          <a:bodyPr>
            <a:normAutofit/>
          </a:bodyPr>
          <a:lstStyle/>
          <a:p>
            <a:r>
              <a:rPr lang="en-US" altLang="zh-CN" sz="2800" dirty="0"/>
              <a:t>Common positioning methods for indoor positioning I</a:t>
            </a:r>
            <a:endParaRPr lang="zh-CN" altLang="en-US" sz="2800" dirty="0"/>
          </a:p>
        </p:txBody>
      </p:sp>
      <p:pic>
        <p:nvPicPr>
          <p:cNvPr id="5" name="圖片 4">
            <a:extLst>
              <a:ext uri="{FF2B5EF4-FFF2-40B4-BE49-F238E27FC236}">
                <a16:creationId xmlns:a16="http://schemas.microsoft.com/office/drawing/2014/main" id="{B68CDFFD-2301-479B-8452-8F48339924EF}"/>
              </a:ext>
            </a:extLst>
          </p:cNvPr>
          <p:cNvPicPr>
            <a:picLocks noChangeAspect="1"/>
          </p:cNvPicPr>
          <p:nvPr/>
        </p:nvPicPr>
        <p:blipFill rotWithShape="1">
          <a:blip r:embed="rId3"/>
          <a:srcRect r="-1" b="4342"/>
          <a:stretch/>
        </p:blipFill>
        <p:spPr>
          <a:xfrm>
            <a:off x="1083416" y="643466"/>
            <a:ext cx="10016817" cy="3928534"/>
          </a:xfrm>
          <a:prstGeom prst="rect">
            <a:avLst/>
          </a:prstGeom>
        </p:spPr>
      </p:pic>
    </p:spTree>
    <p:extLst>
      <p:ext uri="{BB962C8B-B14F-4D97-AF65-F5344CB8AC3E}">
        <p14:creationId xmlns:p14="http://schemas.microsoft.com/office/powerpoint/2010/main" val="12364459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1710</Words>
  <Application>Microsoft Office PowerPoint</Application>
  <PresentationFormat>寬螢幕</PresentationFormat>
  <Paragraphs>158</Paragraphs>
  <Slides>33</Slides>
  <Notes>0</Notes>
  <HiddenSlides>0</HiddenSlides>
  <MMClips>2</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33</vt:i4>
      </vt:variant>
    </vt:vector>
  </HeadingPairs>
  <TitlesOfParts>
    <vt:vector size="41" baseType="lpstr">
      <vt:lpstr>DengXian</vt:lpstr>
      <vt:lpstr>Arial</vt:lpstr>
      <vt:lpstr>Bookman Old Style</vt:lpstr>
      <vt:lpstr>Calibri</vt:lpstr>
      <vt:lpstr>Cambria Math</vt:lpstr>
      <vt:lpstr>Rockwell</vt:lpstr>
      <vt:lpstr>Times New Roman</vt:lpstr>
      <vt:lpstr>Damask</vt:lpstr>
      <vt:lpstr>BLE Indoor location Analysis</vt:lpstr>
      <vt:lpstr>Introduction Of IOT:</vt:lpstr>
      <vt:lpstr>IoT Applications</vt:lpstr>
      <vt:lpstr>What is BLE</vt:lpstr>
      <vt:lpstr>BLE Versus Traditional Bluetooth</vt:lpstr>
      <vt:lpstr>Applications for Bluetooth</vt:lpstr>
      <vt:lpstr>Positioning System</vt:lpstr>
      <vt:lpstr>Common Positioning Systems</vt:lpstr>
      <vt:lpstr>Common positioning methods for indoor positioning I</vt:lpstr>
      <vt:lpstr>Common positioning methods for indoor positioning II</vt:lpstr>
      <vt:lpstr>Challenges to indoor positioning</vt:lpstr>
      <vt:lpstr>observation quantity: RSSI</vt:lpstr>
      <vt:lpstr>observation quantity: TOA</vt:lpstr>
      <vt:lpstr>observation quantity: AOA</vt:lpstr>
      <vt:lpstr>observation quantity: DTOA</vt:lpstr>
      <vt:lpstr>Data Analysis</vt:lpstr>
      <vt:lpstr>Data descriptions</vt:lpstr>
      <vt:lpstr>concrete procedure</vt:lpstr>
      <vt:lpstr>Data Overviews </vt:lpstr>
      <vt:lpstr>Data preprocessing</vt:lpstr>
      <vt:lpstr>RSSI Count</vt:lpstr>
      <vt:lpstr>PowerPoint 簡報</vt:lpstr>
      <vt:lpstr>Algorithm accuracy Comparison by foldout Method</vt:lpstr>
      <vt:lpstr>Algorithm accuracy Comparison by K-fold Method</vt:lpstr>
      <vt:lpstr>Demonstration by Knn</vt:lpstr>
      <vt:lpstr>How to improve?</vt:lpstr>
      <vt:lpstr>Data after improvement</vt:lpstr>
      <vt:lpstr>Accuracy Improvement by :Fold out</vt:lpstr>
      <vt:lpstr>Accuracy Improvement by :K-Fold</vt:lpstr>
      <vt:lpstr>Accuracy Comparison </vt:lpstr>
      <vt:lpstr>Demonstration II</vt:lpstr>
      <vt:lpstr>Conclusion &amp; Future Improvement</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BLE Indoor location Analysis</dc:title>
  <dc:creator>pfshi</dc:creator>
  <cp:lastModifiedBy>pfshi</cp:lastModifiedBy>
  <cp:revision>1</cp:revision>
  <dcterms:created xsi:type="dcterms:W3CDTF">2020-10-26T11:02:10Z</dcterms:created>
  <dcterms:modified xsi:type="dcterms:W3CDTF">2020-10-26T11:33:27Z</dcterms:modified>
</cp:coreProperties>
</file>